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4"/>
  </p:sldMasterIdLst>
  <p:sldIdLst>
    <p:sldId id="256" r:id="rId5"/>
    <p:sldId id="257" r:id="rId6"/>
    <p:sldId id="258" r:id="rId7"/>
    <p:sldId id="259" r:id="rId8"/>
    <p:sldId id="260" r:id="rId9"/>
    <p:sldId id="261" r:id="rId10"/>
    <p:sldId id="262" r:id="rId11"/>
    <p:sldId id="263" r:id="rId12"/>
    <p:sldId id="267" r:id="rId13"/>
    <p:sldId id="264" r:id="rId14"/>
    <p:sldId id="265" r:id="rId15"/>
    <p:sldId id="266" r:id="rId16"/>
    <p:sldId id="271" r:id="rId17"/>
    <p:sldId id="272" r:id="rId18"/>
    <p:sldId id="268" r:id="rId19"/>
    <p:sldId id="270" r:id="rId20"/>
    <p:sldId id="26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6C5D"/>
    <a:srgbClr val="87291C"/>
    <a:srgbClr val="D19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06AE16-524F-454C-B21D-0C74CB259FF3}" v="3" dt="2024-01-08T15:00:05.900"/>
    <p1510:client id="{7DD499BA-9A6B-6D0F-064C-A47F584E2102}" v="131" dt="2024-01-08T20:50:47.631"/>
    <p1510:client id="{BC6F9B93-5BE2-CFBF-BF05-C8D28657AE70}" v="8" dt="2024-01-08T17:12:49.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Adkins" userId="S::adkinsj@wmfr.org::b2f842f0-df54-4c7b-95dd-794d5a5acec8" providerId="AD" clId="Web-{BC6F9B93-5BE2-CFBF-BF05-C8D28657AE70}"/>
    <pc:docChg chg="modSld">
      <pc:chgData name="Josh Adkins" userId="S::adkinsj@wmfr.org::b2f842f0-df54-4c7b-95dd-794d5a5acec8" providerId="AD" clId="Web-{BC6F9B93-5BE2-CFBF-BF05-C8D28657AE70}" dt="2024-01-08T17:12:49.512" v="10"/>
      <pc:docMkLst>
        <pc:docMk/>
      </pc:docMkLst>
      <pc:sldChg chg="modSp">
        <pc:chgData name="Josh Adkins" userId="S::adkinsj@wmfr.org::b2f842f0-df54-4c7b-95dd-794d5a5acec8" providerId="AD" clId="Web-{BC6F9B93-5BE2-CFBF-BF05-C8D28657AE70}" dt="2024-01-08T17:11:24.292" v="2" actId="20577"/>
        <pc:sldMkLst>
          <pc:docMk/>
          <pc:sldMk cId="2811267759" sldId="261"/>
        </pc:sldMkLst>
        <pc:graphicFrameChg chg="modGraphic">
          <ac:chgData name="Josh Adkins" userId="S::adkinsj@wmfr.org::b2f842f0-df54-4c7b-95dd-794d5a5acec8" providerId="AD" clId="Web-{BC6F9B93-5BE2-CFBF-BF05-C8D28657AE70}" dt="2024-01-08T17:11:24.292" v="2" actId="20577"/>
          <ac:graphicFrameMkLst>
            <pc:docMk/>
            <pc:sldMk cId="2811267759" sldId="261"/>
            <ac:graphicFrameMk id="7" creationId="{0A0F8DA2-0F15-7656-329C-A39FACF88EFE}"/>
          </ac:graphicFrameMkLst>
        </pc:graphicFrameChg>
      </pc:sldChg>
      <pc:sldChg chg="delSp modSp">
        <pc:chgData name="Josh Adkins" userId="S::adkinsj@wmfr.org::b2f842f0-df54-4c7b-95dd-794d5a5acec8" providerId="AD" clId="Web-{BC6F9B93-5BE2-CFBF-BF05-C8D28657AE70}" dt="2024-01-08T17:12:49.512" v="10"/>
        <pc:sldMkLst>
          <pc:docMk/>
          <pc:sldMk cId="466024882" sldId="269"/>
        </pc:sldMkLst>
        <pc:spChg chg="del mod">
          <ac:chgData name="Josh Adkins" userId="S::adkinsj@wmfr.org::b2f842f0-df54-4c7b-95dd-794d5a5acec8" providerId="AD" clId="Web-{BC6F9B93-5BE2-CFBF-BF05-C8D28657AE70}" dt="2024-01-08T17:12:49.512" v="10"/>
          <ac:spMkLst>
            <pc:docMk/>
            <pc:sldMk cId="466024882" sldId="269"/>
            <ac:spMk id="3" creationId="{720FEAED-419A-2A2E-A015-F1F1F5839226}"/>
          </ac:spMkLst>
        </pc:spChg>
      </pc:sldChg>
    </pc:docChg>
  </pc:docChgLst>
  <pc:docChgLst>
    <pc:chgData name="Josh Adkins" userId="b2f842f0-df54-4c7b-95dd-794d5a5acec8" providerId="ADAL" clId="{2606AE16-524F-454C-B21D-0C74CB259FF3}"/>
    <pc:docChg chg="undo custSel addSld modSld sldOrd">
      <pc:chgData name="Josh Adkins" userId="b2f842f0-df54-4c7b-95dd-794d5a5acec8" providerId="ADAL" clId="{2606AE16-524F-454C-B21D-0C74CB259FF3}" dt="2024-01-08T16:11:15.631" v="923" actId="113"/>
      <pc:docMkLst>
        <pc:docMk/>
      </pc:docMkLst>
      <pc:sldChg chg="modSp mod">
        <pc:chgData name="Josh Adkins" userId="b2f842f0-df54-4c7b-95dd-794d5a5acec8" providerId="ADAL" clId="{2606AE16-524F-454C-B21D-0C74CB259FF3}" dt="2024-01-08T16:00:23.481" v="622" actId="14100"/>
        <pc:sldMkLst>
          <pc:docMk/>
          <pc:sldMk cId="510708428" sldId="258"/>
        </pc:sldMkLst>
        <pc:spChg chg="mod">
          <ac:chgData name="Josh Adkins" userId="b2f842f0-df54-4c7b-95dd-794d5a5acec8" providerId="ADAL" clId="{2606AE16-524F-454C-B21D-0C74CB259FF3}" dt="2024-01-08T16:00:23.481" v="622" actId="14100"/>
          <ac:spMkLst>
            <pc:docMk/>
            <pc:sldMk cId="510708428" sldId="258"/>
            <ac:spMk id="3" creationId="{96A883D7-5B0A-FE02-FDA9-7CAE834BAF6B}"/>
          </ac:spMkLst>
        </pc:spChg>
      </pc:sldChg>
      <pc:sldChg chg="modSp mod">
        <pc:chgData name="Josh Adkins" userId="b2f842f0-df54-4c7b-95dd-794d5a5acec8" providerId="ADAL" clId="{2606AE16-524F-454C-B21D-0C74CB259FF3}" dt="2024-01-08T15:59:53.817" v="616" actId="115"/>
        <pc:sldMkLst>
          <pc:docMk/>
          <pc:sldMk cId="3235126992" sldId="260"/>
        </pc:sldMkLst>
        <pc:spChg chg="mod">
          <ac:chgData name="Josh Adkins" userId="b2f842f0-df54-4c7b-95dd-794d5a5acec8" providerId="ADAL" clId="{2606AE16-524F-454C-B21D-0C74CB259FF3}" dt="2024-01-08T15:59:53.817" v="616" actId="115"/>
          <ac:spMkLst>
            <pc:docMk/>
            <pc:sldMk cId="3235126992" sldId="260"/>
            <ac:spMk id="3" creationId="{7BC07D0D-C2F4-7D3C-811D-A2EA2A2EC7BE}"/>
          </ac:spMkLst>
        </pc:spChg>
      </pc:sldChg>
      <pc:sldChg chg="modSp mod">
        <pc:chgData name="Josh Adkins" userId="b2f842f0-df54-4c7b-95dd-794d5a5acec8" providerId="ADAL" clId="{2606AE16-524F-454C-B21D-0C74CB259FF3}" dt="2024-01-08T14:07:48.157" v="0" actId="27636"/>
        <pc:sldMkLst>
          <pc:docMk/>
          <pc:sldMk cId="1346681327" sldId="264"/>
        </pc:sldMkLst>
        <pc:spChg chg="mod">
          <ac:chgData name="Josh Adkins" userId="b2f842f0-df54-4c7b-95dd-794d5a5acec8" providerId="ADAL" clId="{2606AE16-524F-454C-B21D-0C74CB259FF3}" dt="2024-01-08T14:07:48.157" v="0" actId="27636"/>
          <ac:spMkLst>
            <pc:docMk/>
            <pc:sldMk cId="1346681327" sldId="264"/>
            <ac:spMk id="2" creationId="{89CB9C47-CBCF-3138-E8C9-F2D6F4DAE283}"/>
          </ac:spMkLst>
        </pc:spChg>
      </pc:sldChg>
      <pc:sldChg chg="ord">
        <pc:chgData name="Josh Adkins" userId="b2f842f0-df54-4c7b-95dd-794d5a5acec8" providerId="ADAL" clId="{2606AE16-524F-454C-B21D-0C74CB259FF3}" dt="2024-01-08T15:57:02.851" v="614"/>
        <pc:sldMkLst>
          <pc:docMk/>
          <pc:sldMk cId="3406408186" sldId="268"/>
        </pc:sldMkLst>
      </pc:sldChg>
      <pc:sldChg chg="addSp modSp mod">
        <pc:chgData name="Josh Adkins" userId="b2f842f0-df54-4c7b-95dd-794d5a5acec8" providerId="ADAL" clId="{2606AE16-524F-454C-B21D-0C74CB259FF3}" dt="2024-01-08T14:53:17.107" v="27" actId="207"/>
        <pc:sldMkLst>
          <pc:docMk/>
          <pc:sldMk cId="466024882" sldId="269"/>
        </pc:sldMkLst>
        <pc:spChg chg="add mod">
          <ac:chgData name="Josh Adkins" userId="b2f842f0-df54-4c7b-95dd-794d5a5acec8" providerId="ADAL" clId="{2606AE16-524F-454C-B21D-0C74CB259FF3}" dt="2024-01-08T14:53:17.107" v="27" actId="207"/>
          <ac:spMkLst>
            <pc:docMk/>
            <pc:sldMk cId="466024882" sldId="269"/>
            <ac:spMk id="3" creationId="{720FEAED-419A-2A2E-A015-F1F1F5839226}"/>
          </ac:spMkLst>
        </pc:spChg>
        <pc:picChg chg="mod">
          <ac:chgData name="Josh Adkins" userId="b2f842f0-df54-4c7b-95dd-794d5a5acec8" providerId="ADAL" clId="{2606AE16-524F-454C-B21D-0C74CB259FF3}" dt="2024-01-08T14:52:45.022" v="23" actId="1076"/>
          <ac:picMkLst>
            <pc:docMk/>
            <pc:sldMk cId="466024882" sldId="269"/>
            <ac:picMk id="2" creationId="{F8C770CF-3D1C-83EC-758C-9C06944F34E2}"/>
          </ac:picMkLst>
        </pc:picChg>
      </pc:sldChg>
      <pc:sldChg chg="ord">
        <pc:chgData name="Josh Adkins" userId="b2f842f0-df54-4c7b-95dd-794d5a5acec8" providerId="ADAL" clId="{2606AE16-524F-454C-B21D-0C74CB259FF3}" dt="2024-01-08T14:51:20.903" v="2"/>
        <pc:sldMkLst>
          <pc:docMk/>
          <pc:sldMk cId="164994151" sldId="270"/>
        </pc:sldMkLst>
      </pc:sldChg>
      <pc:sldChg chg="addSp delSp modSp mod">
        <pc:chgData name="Josh Adkins" userId="b2f842f0-df54-4c7b-95dd-794d5a5acec8" providerId="ADAL" clId="{2606AE16-524F-454C-B21D-0C74CB259FF3}" dt="2024-01-08T16:11:15.631" v="923" actId="113"/>
        <pc:sldMkLst>
          <pc:docMk/>
          <pc:sldMk cId="3565623398" sldId="271"/>
        </pc:sldMkLst>
        <pc:spChg chg="mod">
          <ac:chgData name="Josh Adkins" userId="b2f842f0-df54-4c7b-95dd-794d5a5acec8" providerId="ADAL" clId="{2606AE16-524F-454C-B21D-0C74CB259FF3}" dt="2024-01-08T15:00:24.816" v="54" actId="20577"/>
          <ac:spMkLst>
            <pc:docMk/>
            <pc:sldMk cId="3565623398" sldId="271"/>
            <ac:spMk id="2" creationId="{DEFFDF4D-6073-8A7E-A12B-8F615651B579}"/>
          </ac:spMkLst>
        </pc:spChg>
        <pc:spChg chg="mod">
          <ac:chgData name="Josh Adkins" userId="b2f842f0-df54-4c7b-95dd-794d5a5acec8" providerId="ADAL" clId="{2606AE16-524F-454C-B21D-0C74CB259FF3}" dt="2024-01-08T16:11:15.631" v="923" actId="113"/>
          <ac:spMkLst>
            <pc:docMk/>
            <pc:sldMk cId="3565623398" sldId="271"/>
            <ac:spMk id="4" creationId="{AEC98AEA-D84C-69A4-CC63-22A36F75799D}"/>
          </ac:spMkLst>
        </pc:spChg>
        <pc:spChg chg="add del mod">
          <ac:chgData name="Josh Adkins" userId="b2f842f0-df54-4c7b-95dd-794d5a5acec8" providerId="ADAL" clId="{2606AE16-524F-454C-B21D-0C74CB259FF3}" dt="2024-01-08T15:00:05.899" v="44" actId="931"/>
          <ac:spMkLst>
            <pc:docMk/>
            <pc:sldMk cId="3565623398" sldId="271"/>
            <ac:spMk id="6" creationId="{508881C4-BB53-7338-F3BD-D23FA7F7B035}"/>
          </ac:spMkLst>
        </pc:spChg>
        <pc:spChg chg="add del mod">
          <ac:chgData name="Josh Adkins" userId="b2f842f0-df54-4c7b-95dd-794d5a5acec8" providerId="ADAL" clId="{2606AE16-524F-454C-B21D-0C74CB259FF3}" dt="2024-01-08T15:03:28.962" v="196" actId="11529"/>
          <ac:spMkLst>
            <pc:docMk/>
            <pc:sldMk cId="3565623398" sldId="271"/>
            <ac:spMk id="9" creationId="{D4838FA5-14D4-6E3B-0A88-9A72047C87F6}"/>
          </ac:spMkLst>
        </pc:spChg>
        <pc:picChg chg="del">
          <ac:chgData name="Josh Adkins" userId="b2f842f0-df54-4c7b-95dd-794d5a5acec8" providerId="ADAL" clId="{2606AE16-524F-454C-B21D-0C74CB259FF3}" dt="2024-01-08T14:55:10.629" v="43" actId="21"/>
          <ac:picMkLst>
            <pc:docMk/>
            <pc:sldMk cId="3565623398" sldId="271"/>
            <ac:picMk id="5" creationId="{7F9304D1-6E8B-CA3F-DBF2-9E4AB72288E5}"/>
          </ac:picMkLst>
        </pc:picChg>
        <pc:picChg chg="add mod">
          <ac:chgData name="Josh Adkins" userId="b2f842f0-df54-4c7b-95dd-794d5a5acec8" providerId="ADAL" clId="{2606AE16-524F-454C-B21D-0C74CB259FF3}" dt="2024-01-08T15:01:51.585" v="63" actId="14100"/>
          <ac:picMkLst>
            <pc:docMk/>
            <pc:sldMk cId="3565623398" sldId="271"/>
            <ac:picMk id="8" creationId="{C13ADDB4-4CE8-9033-BC83-FE111EFB2120}"/>
          </ac:picMkLst>
        </pc:picChg>
      </pc:sldChg>
      <pc:sldChg chg="add">
        <pc:chgData name="Josh Adkins" userId="b2f842f0-df54-4c7b-95dd-794d5a5acec8" providerId="ADAL" clId="{2606AE16-524F-454C-B21D-0C74CB259FF3}" dt="2024-01-08T14:54:27.342" v="28" actId="2890"/>
        <pc:sldMkLst>
          <pc:docMk/>
          <pc:sldMk cId="1095315561" sldId="272"/>
        </pc:sldMkLst>
      </pc:sldChg>
    </pc:docChg>
  </pc:docChgLst>
  <pc:docChgLst>
    <pc:chgData name="Josh Adkins" userId="S::adkinsj@wmfr.org::b2f842f0-df54-4c7b-95dd-794d5a5acec8" providerId="AD" clId="Web-{7DD499BA-9A6B-6D0F-064C-A47F584E2102}"/>
    <pc:docChg chg="modSld sldOrd">
      <pc:chgData name="Josh Adkins" userId="S::adkinsj@wmfr.org::b2f842f0-df54-4c7b-95dd-794d5a5acec8" providerId="AD" clId="Web-{7DD499BA-9A6B-6D0F-064C-A47F584E2102}" dt="2024-01-08T20:50:47.631" v="103" actId="14100"/>
      <pc:docMkLst>
        <pc:docMk/>
      </pc:docMkLst>
      <pc:sldChg chg="modSp">
        <pc:chgData name="Josh Adkins" userId="S::adkinsj@wmfr.org::b2f842f0-df54-4c7b-95dd-794d5a5acec8" providerId="AD" clId="Web-{7DD499BA-9A6B-6D0F-064C-A47F584E2102}" dt="2024-01-08T20:43:39.718" v="55" actId="20577"/>
        <pc:sldMkLst>
          <pc:docMk/>
          <pc:sldMk cId="1346681327" sldId="264"/>
        </pc:sldMkLst>
        <pc:spChg chg="mod">
          <ac:chgData name="Josh Adkins" userId="S::adkinsj@wmfr.org::b2f842f0-df54-4c7b-95dd-794d5a5acec8" providerId="AD" clId="Web-{7DD499BA-9A6B-6D0F-064C-A47F584E2102}" dt="2024-01-08T20:43:39.718" v="55" actId="20577"/>
          <ac:spMkLst>
            <pc:docMk/>
            <pc:sldMk cId="1346681327" sldId="264"/>
            <ac:spMk id="3" creationId="{C8591D04-60CA-DD48-2458-D3BB9296A467}"/>
          </ac:spMkLst>
        </pc:spChg>
      </pc:sldChg>
      <pc:sldChg chg="ord">
        <pc:chgData name="Josh Adkins" userId="S::adkinsj@wmfr.org::b2f842f0-df54-4c7b-95dd-794d5a5acec8" providerId="AD" clId="Web-{7DD499BA-9A6B-6D0F-064C-A47F584E2102}" dt="2024-01-08T20:46:37.174" v="67"/>
        <pc:sldMkLst>
          <pc:docMk/>
          <pc:sldMk cId="466024882" sldId="269"/>
        </pc:sldMkLst>
      </pc:sldChg>
      <pc:sldChg chg="addSp modSp mod setBg">
        <pc:chgData name="Josh Adkins" userId="S::adkinsj@wmfr.org::b2f842f0-df54-4c7b-95dd-794d5a5acec8" providerId="AD" clId="Web-{7DD499BA-9A6B-6D0F-064C-A47F584E2102}" dt="2024-01-08T20:50:47.631" v="103" actId="14100"/>
        <pc:sldMkLst>
          <pc:docMk/>
          <pc:sldMk cId="164994151" sldId="270"/>
        </pc:sldMkLst>
        <pc:spChg chg="add mod">
          <ac:chgData name="Josh Adkins" userId="S::adkinsj@wmfr.org::b2f842f0-df54-4c7b-95dd-794d5a5acec8" providerId="AD" clId="Web-{7DD499BA-9A6B-6D0F-064C-A47F584E2102}" dt="2024-01-08T20:49:25.458" v="96" actId="20577"/>
          <ac:spMkLst>
            <pc:docMk/>
            <pc:sldMk cId="164994151" sldId="270"/>
            <ac:spMk id="5" creationId="{9EBB4C89-589E-CCE4-2FE1-92EE0B7EB002}"/>
          </ac:spMkLst>
        </pc:spChg>
        <pc:picChg chg="mod">
          <ac:chgData name="Josh Adkins" userId="S::adkinsj@wmfr.org::b2f842f0-df54-4c7b-95dd-794d5a5acec8" providerId="AD" clId="Web-{7DD499BA-9A6B-6D0F-064C-A47F584E2102}" dt="2024-01-08T20:50:47.631" v="103" actId="14100"/>
          <ac:picMkLst>
            <pc:docMk/>
            <pc:sldMk cId="164994151" sldId="270"/>
            <ac:picMk id="2" creationId="{C8E384E4-6968-FEBE-7305-35903C085F3F}"/>
          </ac:picMkLst>
        </pc:picChg>
        <pc:picChg chg="mod">
          <ac:chgData name="Josh Adkins" userId="S::adkinsj@wmfr.org::b2f842f0-df54-4c7b-95dd-794d5a5acec8" providerId="AD" clId="Web-{7DD499BA-9A6B-6D0F-064C-A47F584E2102}" dt="2024-01-08T20:50:22.209" v="99" actId="14100"/>
          <ac:picMkLst>
            <pc:docMk/>
            <pc:sldMk cId="164994151" sldId="270"/>
            <ac:picMk id="3" creationId="{02D2F75F-7EA1-4E27-6E3B-2B35D47EE9AE}"/>
          </ac:picMkLst>
        </pc:picChg>
      </pc:sldChg>
      <pc:sldChg chg="modSp">
        <pc:chgData name="Josh Adkins" userId="S::adkinsj@wmfr.org::b2f842f0-df54-4c7b-95dd-794d5a5acec8" providerId="AD" clId="Web-{7DD499BA-9A6B-6D0F-064C-A47F584E2102}" dt="2024-01-08T20:43:15.452" v="45" actId="20577"/>
        <pc:sldMkLst>
          <pc:docMk/>
          <pc:sldMk cId="3565623398" sldId="271"/>
        </pc:sldMkLst>
        <pc:spChg chg="mod">
          <ac:chgData name="Josh Adkins" userId="S::adkinsj@wmfr.org::b2f842f0-df54-4c7b-95dd-794d5a5acec8" providerId="AD" clId="Web-{7DD499BA-9A6B-6D0F-064C-A47F584E2102}" dt="2024-01-08T20:43:15.452" v="45" actId="20577"/>
          <ac:spMkLst>
            <pc:docMk/>
            <pc:sldMk cId="3565623398" sldId="271"/>
            <ac:spMk id="4" creationId="{AEC98AEA-D84C-69A4-CC63-22A36F75799D}"/>
          </ac:spMkLst>
        </pc:spChg>
      </pc:sldChg>
      <pc:sldChg chg="modSp">
        <pc:chgData name="Josh Adkins" userId="S::adkinsj@wmfr.org::b2f842f0-df54-4c7b-95dd-794d5a5acec8" providerId="AD" clId="Web-{7DD499BA-9A6B-6D0F-064C-A47F584E2102}" dt="2024-01-08T20:46:10.064" v="66" actId="20577"/>
        <pc:sldMkLst>
          <pc:docMk/>
          <pc:sldMk cId="1095315561" sldId="272"/>
        </pc:sldMkLst>
        <pc:spChg chg="mod">
          <ac:chgData name="Josh Adkins" userId="S::adkinsj@wmfr.org::b2f842f0-df54-4c7b-95dd-794d5a5acec8" providerId="AD" clId="Web-{7DD499BA-9A6B-6D0F-064C-A47F584E2102}" dt="2024-01-08T20:46:10.064" v="66" actId="20577"/>
          <ac:spMkLst>
            <pc:docMk/>
            <pc:sldMk cId="1095315561" sldId="272"/>
            <ac:spMk id="4" creationId="{AEC98AEA-D84C-69A4-CC63-22A36F75799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6401046-C16F-470A-986F-261EC5075E4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6244587-FF99-427E-A661-5D5C8673C5EA}">
      <dgm:prSet/>
      <dgm:spPr/>
      <dgm:t>
        <a:bodyPr/>
        <a:lstStyle/>
        <a:p>
          <a:r>
            <a:rPr lang="en-US"/>
            <a:t>While modern food trucks contain new and evolved technology, the need for fire codes and standards became crucial as dangers evolved.</a:t>
          </a:r>
        </a:p>
      </dgm:t>
    </dgm:pt>
    <dgm:pt modelId="{EC65AAA6-DB2F-42C1-8B90-92EB2D422224}" type="parTrans" cxnId="{4A9E069A-8CFD-4C34-B612-02220350C3FF}">
      <dgm:prSet/>
      <dgm:spPr/>
      <dgm:t>
        <a:bodyPr/>
        <a:lstStyle/>
        <a:p>
          <a:endParaRPr lang="en-US"/>
        </a:p>
      </dgm:t>
    </dgm:pt>
    <dgm:pt modelId="{56F9AC58-290C-4821-AB10-7EFA6756AD37}" type="sibTrans" cxnId="{4A9E069A-8CFD-4C34-B612-02220350C3FF}">
      <dgm:prSet/>
      <dgm:spPr/>
      <dgm:t>
        <a:bodyPr/>
        <a:lstStyle/>
        <a:p>
          <a:endParaRPr lang="en-US"/>
        </a:p>
      </dgm:t>
    </dgm:pt>
    <dgm:pt modelId="{42BB4BA5-9562-4F7E-8ED4-401186C4A7EA}">
      <dgm:prSet/>
      <dgm:spPr/>
      <dgm:t>
        <a:bodyPr/>
        <a:lstStyle/>
        <a:p>
          <a:r>
            <a:rPr lang="en-US"/>
            <a:t>In 2018</a:t>
          </a:r>
          <a:r>
            <a:rPr lang="en-US">
              <a:latin typeface="Rockwell Condensed" panose="02060603050405020104"/>
            </a:rPr>
            <a:t>,</a:t>
          </a:r>
          <a:r>
            <a:rPr lang="en-US"/>
            <a:t> NFPA 1 </a:t>
          </a:r>
          <a:r>
            <a:rPr lang="en-US">
              <a:latin typeface="Rockwell Condensed" panose="02060603050405020104"/>
            </a:rPr>
            <a:t>(</a:t>
          </a:r>
          <a:r>
            <a:rPr lang="en-US"/>
            <a:t>7th edition</a:t>
          </a:r>
          <a:r>
            <a:rPr lang="en-US">
              <a:latin typeface="Rockwell Condensed" panose="02060603050405020104"/>
            </a:rPr>
            <a:t>)</a:t>
          </a:r>
          <a:r>
            <a:rPr lang="en-US"/>
            <a:t> adopted food trucks into chapter 50, as they fell  under the code of "Commercial Cooking Equipment". </a:t>
          </a:r>
        </a:p>
      </dgm:t>
    </dgm:pt>
    <dgm:pt modelId="{2D146B53-70B6-46FE-B89E-E72055C9A217}" type="parTrans" cxnId="{5019F421-3E15-416C-8826-0E9FC2A62F85}">
      <dgm:prSet/>
      <dgm:spPr/>
      <dgm:t>
        <a:bodyPr/>
        <a:lstStyle/>
        <a:p>
          <a:endParaRPr lang="en-US"/>
        </a:p>
      </dgm:t>
    </dgm:pt>
    <dgm:pt modelId="{6754A345-5571-4013-93F1-F92B7184310B}" type="sibTrans" cxnId="{5019F421-3E15-416C-8826-0E9FC2A62F85}">
      <dgm:prSet/>
      <dgm:spPr/>
      <dgm:t>
        <a:bodyPr/>
        <a:lstStyle/>
        <a:p>
          <a:endParaRPr lang="en-US"/>
        </a:p>
      </dgm:t>
    </dgm:pt>
    <dgm:pt modelId="{6F5B4060-C439-4536-8164-37735202CAE2}">
      <dgm:prSet/>
      <dgm:spPr/>
      <dgm:t>
        <a:bodyPr/>
        <a:lstStyle/>
        <a:p>
          <a:r>
            <a:rPr lang="en-US"/>
            <a:t>NFPA 1 chapter 50.8 is specifically designed to address "Mobile and Temporary Cooking Operations". </a:t>
          </a:r>
        </a:p>
      </dgm:t>
    </dgm:pt>
    <dgm:pt modelId="{EE434A87-397E-4E80-A74A-7EDAD32B3803}" type="parTrans" cxnId="{FDDBE8E4-FE45-45F1-A96F-047E5C2CE873}">
      <dgm:prSet/>
      <dgm:spPr/>
      <dgm:t>
        <a:bodyPr/>
        <a:lstStyle/>
        <a:p>
          <a:endParaRPr lang="en-US"/>
        </a:p>
      </dgm:t>
    </dgm:pt>
    <dgm:pt modelId="{859639B0-BD52-4B95-9D0B-FB1223296B48}" type="sibTrans" cxnId="{FDDBE8E4-FE45-45F1-A96F-047E5C2CE873}">
      <dgm:prSet/>
      <dgm:spPr/>
      <dgm:t>
        <a:bodyPr/>
        <a:lstStyle/>
        <a:p>
          <a:endParaRPr lang="en-US"/>
        </a:p>
      </dgm:t>
    </dgm:pt>
    <dgm:pt modelId="{5A74FE0E-FBA5-4C60-B357-D7E9CA8C8786}" type="pres">
      <dgm:prSet presAssocID="{76401046-C16F-470A-986F-261EC5075E4B}" presName="root" presStyleCnt="0">
        <dgm:presLayoutVars>
          <dgm:dir/>
          <dgm:resizeHandles val="exact"/>
        </dgm:presLayoutVars>
      </dgm:prSet>
      <dgm:spPr/>
    </dgm:pt>
    <dgm:pt modelId="{B6EEB4BA-4B4E-4573-8AD9-454BFD64A74B}" type="pres">
      <dgm:prSet presAssocID="{36244587-FF99-427E-A661-5D5C8673C5EA}" presName="compNode" presStyleCnt="0"/>
      <dgm:spPr/>
    </dgm:pt>
    <dgm:pt modelId="{1DB5AA08-2F6B-44F0-97DC-A86CC12C0CE7}" type="pres">
      <dgm:prSet presAssocID="{36244587-FF99-427E-A661-5D5C8673C5EA}" presName="bgRect" presStyleLbl="bgShp" presStyleIdx="0" presStyleCnt="3"/>
      <dgm:spPr/>
    </dgm:pt>
    <dgm:pt modelId="{83749A8D-9541-463C-BE00-31AD11DB2657}" type="pres">
      <dgm:prSet presAssocID="{36244587-FF99-427E-A661-5D5C8673C5E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ruck"/>
        </a:ext>
      </dgm:extLst>
    </dgm:pt>
    <dgm:pt modelId="{018C1B98-5A3F-41B0-AC78-965995146AFB}" type="pres">
      <dgm:prSet presAssocID="{36244587-FF99-427E-A661-5D5C8673C5EA}" presName="spaceRect" presStyleCnt="0"/>
      <dgm:spPr/>
    </dgm:pt>
    <dgm:pt modelId="{BC8440B3-C27C-4764-9517-CEDE64123206}" type="pres">
      <dgm:prSet presAssocID="{36244587-FF99-427E-A661-5D5C8673C5EA}" presName="parTx" presStyleLbl="revTx" presStyleIdx="0" presStyleCnt="3">
        <dgm:presLayoutVars>
          <dgm:chMax val="0"/>
          <dgm:chPref val="0"/>
        </dgm:presLayoutVars>
      </dgm:prSet>
      <dgm:spPr/>
    </dgm:pt>
    <dgm:pt modelId="{8516AFBC-330B-4342-AA93-663A710B68C9}" type="pres">
      <dgm:prSet presAssocID="{56F9AC58-290C-4821-AB10-7EFA6756AD37}" presName="sibTrans" presStyleCnt="0"/>
      <dgm:spPr/>
    </dgm:pt>
    <dgm:pt modelId="{C7443959-8FBF-4FA5-B6CC-89BB66FB896C}" type="pres">
      <dgm:prSet presAssocID="{42BB4BA5-9562-4F7E-8ED4-401186C4A7EA}" presName="compNode" presStyleCnt="0"/>
      <dgm:spPr/>
    </dgm:pt>
    <dgm:pt modelId="{D3944738-D8AE-45AE-9BDF-2C842214A4CD}" type="pres">
      <dgm:prSet presAssocID="{42BB4BA5-9562-4F7E-8ED4-401186C4A7EA}" presName="bgRect" presStyleLbl="bgShp" presStyleIdx="1" presStyleCnt="3"/>
      <dgm:spPr/>
    </dgm:pt>
    <dgm:pt modelId="{49031AA8-E0E9-47E4-A936-B22C576F740B}" type="pres">
      <dgm:prSet presAssocID="{42BB4BA5-9562-4F7E-8ED4-401186C4A7EA}"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p truck"/>
        </a:ext>
      </dgm:extLst>
    </dgm:pt>
    <dgm:pt modelId="{279C2075-40C4-4BEE-86B3-DDE8426A6175}" type="pres">
      <dgm:prSet presAssocID="{42BB4BA5-9562-4F7E-8ED4-401186C4A7EA}" presName="spaceRect" presStyleCnt="0"/>
      <dgm:spPr/>
    </dgm:pt>
    <dgm:pt modelId="{596B1389-14DF-45CF-8CF2-70C3E11F6554}" type="pres">
      <dgm:prSet presAssocID="{42BB4BA5-9562-4F7E-8ED4-401186C4A7EA}" presName="parTx" presStyleLbl="revTx" presStyleIdx="1" presStyleCnt="3">
        <dgm:presLayoutVars>
          <dgm:chMax val="0"/>
          <dgm:chPref val="0"/>
        </dgm:presLayoutVars>
      </dgm:prSet>
      <dgm:spPr/>
    </dgm:pt>
    <dgm:pt modelId="{D705D6D1-6359-4182-AEB8-BE963DE95C7D}" type="pres">
      <dgm:prSet presAssocID="{6754A345-5571-4013-93F1-F92B7184310B}" presName="sibTrans" presStyleCnt="0"/>
      <dgm:spPr/>
    </dgm:pt>
    <dgm:pt modelId="{DF0D2355-CAF5-4D34-8809-538CA772AD28}" type="pres">
      <dgm:prSet presAssocID="{6F5B4060-C439-4536-8164-37735202CAE2}" presName="compNode" presStyleCnt="0"/>
      <dgm:spPr/>
    </dgm:pt>
    <dgm:pt modelId="{09BF5640-537A-4174-91CA-2ED8847B2258}" type="pres">
      <dgm:prSet presAssocID="{6F5B4060-C439-4536-8164-37735202CAE2}" presName="bgRect" presStyleLbl="bgShp" presStyleIdx="2" presStyleCnt="3"/>
      <dgm:spPr/>
    </dgm:pt>
    <dgm:pt modelId="{1F4D562D-463F-4D53-BE2B-548A841E66BB}" type="pres">
      <dgm:prSet presAssocID="{6F5B4060-C439-4536-8164-37735202CAE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irefighter"/>
        </a:ext>
      </dgm:extLst>
    </dgm:pt>
    <dgm:pt modelId="{C72F7825-6C8D-4629-8106-C8479F1930ED}" type="pres">
      <dgm:prSet presAssocID="{6F5B4060-C439-4536-8164-37735202CAE2}" presName="spaceRect" presStyleCnt="0"/>
      <dgm:spPr/>
    </dgm:pt>
    <dgm:pt modelId="{F015CBCD-8380-44E1-ACC1-A73B0228A96E}" type="pres">
      <dgm:prSet presAssocID="{6F5B4060-C439-4536-8164-37735202CAE2}" presName="parTx" presStyleLbl="revTx" presStyleIdx="2" presStyleCnt="3">
        <dgm:presLayoutVars>
          <dgm:chMax val="0"/>
          <dgm:chPref val="0"/>
        </dgm:presLayoutVars>
      </dgm:prSet>
      <dgm:spPr/>
    </dgm:pt>
  </dgm:ptLst>
  <dgm:cxnLst>
    <dgm:cxn modelId="{E1064712-F390-4B19-A8FA-43DEA58E3D85}" type="presOf" srcId="{76401046-C16F-470A-986F-261EC5075E4B}" destId="{5A74FE0E-FBA5-4C60-B357-D7E9CA8C8786}" srcOrd="0" destOrd="0" presId="urn:microsoft.com/office/officeart/2018/2/layout/IconVerticalSolidList"/>
    <dgm:cxn modelId="{5019F421-3E15-416C-8826-0E9FC2A62F85}" srcId="{76401046-C16F-470A-986F-261EC5075E4B}" destId="{42BB4BA5-9562-4F7E-8ED4-401186C4A7EA}" srcOrd="1" destOrd="0" parTransId="{2D146B53-70B6-46FE-B89E-E72055C9A217}" sibTransId="{6754A345-5571-4013-93F1-F92B7184310B}"/>
    <dgm:cxn modelId="{81013C68-FC77-40CC-9B5E-83DF3B24613F}" type="presOf" srcId="{36244587-FF99-427E-A661-5D5C8673C5EA}" destId="{BC8440B3-C27C-4764-9517-CEDE64123206}" srcOrd="0" destOrd="0" presId="urn:microsoft.com/office/officeart/2018/2/layout/IconVerticalSolidList"/>
    <dgm:cxn modelId="{C5BBD586-40D5-4A75-B1B4-0510B5E70A99}" type="presOf" srcId="{6F5B4060-C439-4536-8164-37735202CAE2}" destId="{F015CBCD-8380-44E1-ACC1-A73B0228A96E}" srcOrd="0" destOrd="0" presId="urn:microsoft.com/office/officeart/2018/2/layout/IconVerticalSolidList"/>
    <dgm:cxn modelId="{4A9E069A-8CFD-4C34-B612-02220350C3FF}" srcId="{76401046-C16F-470A-986F-261EC5075E4B}" destId="{36244587-FF99-427E-A661-5D5C8673C5EA}" srcOrd="0" destOrd="0" parTransId="{EC65AAA6-DB2F-42C1-8B90-92EB2D422224}" sibTransId="{56F9AC58-290C-4821-AB10-7EFA6756AD37}"/>
    <dgm:cxn modelId="{0790EEC7-280B-4BD4-A79B-6A4696A2621C}" type="presOf" srcId="{42BB4BA5-9562-4F7E-8ED4-401186C4A7EA}" destId="{596B1389-14DF-45CF-8CF2-70C3E11F6554}" srcOrd="0" destOrd="0" presId="urn:microsoft.com/office/officeart/2018/2/layout/IconVerticalSolidList"/>
    <dgm:cxn modelId="{FDDBE8E4-FE45-45F1-A96F-047E5C2CE873}" srcId="{76401046-C16F-470A-986F-261EC5075E4B}" destId="{6F5B4060-C439-4536-8164-37735202CAE2}" srcOrd="2" destOrd="0" parTransId="{EE434A87-397E-4E80-A74A-7EDAD32B3803}" sibTransId="{859639B0-BD52-4B95-9D0B-FB1223296B48}"/>
    <dgm:cxn modelId="{587A0217-79E7-405C-BA80-A352B91FAEA8}" type="presParOf" srcId="{5A74FE0E-FBA5-4C60-B357-D7E9CA8C8786}" destId="{B6EEB4BA-4B4E-4573-8AD9-454BFD64A74B}" srcOrd="0" destOrd="0" presId="urn:microsoft.com/office/officeart/2018/2/layout/IconVerticalSolidList"/>
    <dgm:cxn modelId="{E3AC3A3B-82F5-42C1-B8C9-3509C2CC4FFC}" type="presParOf" srcId="{B6EEB4BA-4B4E-4573-8AD9-454BFD64A74B}" destId="{1DB5AA08-2F6B-44F0-97DC-A86CC12C0CE7}" srcOrd="0" destOrd="0" presId="urn:microsoft.com/office/officeart/2018/2/layout/IconVerticalSolidList"/>
    <dgm:cxn modelId="{8AB62E9A-CC8A-4FF5-AFC7-635A34A382AE}" type="presParOf" srcId="{B6EEB4BA-4B4E-4573-8AD9-454BFD64A74B}" destId="{83749A8D-9541-463C-BE00-31AD11DB2657}" srcOrd="1" destOrd="0" presId="urn:microsoft.com/office/officeart/2018/2/layout/IconVerticalSolidList"/>
    <dgm:cxn modelId="{9D1AE752-984E-4D1E-86D0-2A999904B904}" type="presParOf" srcId="{B6EEB4BA-4B4E-4573-8AD9-454BFD64A74B}" destId="{018C1B98-5A3F-41B0-AC78-965995146AFB}" srcOrd="2" destOrd="0" presId="urn:microsoft.com/office/officeart/2018/2/layout/IconVerticalSolidList"/>
    <dgm:cxn modelId="{05B37AA3-DCC9-4234-81A0-0D00A631236D}" type="presParOf" srcId="{B6EEB4BA-4B4E-4573-8AD9-454BFD64A74B}" destId="{BC8440B3-C27C-4764-9517-CEDE64123206}" srcOrd="3" destOrd="0" presId="urn:microsoft.com/office/officeart/2018/2/layout/IconVerticalSolidList"/>
    <dgm:cxn modelId="{5162E630-EE3E-466E-9F3F-E0F4B854A9A7}" type="presParOf" srcId="{5A74FE0E-FBA5-4C60-B357-D7E9CA8C8786}" destId="{8516AFBC-330B-4342-AA93-663A710B68C9}" srcOrd="1" destOrd="0" presId="urn:microsoft.com/office/officeart/2018/2/layout/IconVerticalSolidList"/>
    <dgm:cxn modelId="{853113C1-A692-4A2A-ABA5-BE9CAA6E0CD0}" type="presParOf" srcId="{5A74FE0E-FBA5-4C60-B357-D7E9CA8C8786}" destId="{C7443959-8FBF-4FA5-B6CC-89BB66FB896C}" srcOrd="2" destOrd="0" presId="urn:microsoft.com/office/officeart/2018/2/layout/IconVerticalSolidList"/>
    <dgm:cxn modelId="{91A4486F-7527-4040-904E-E4A217673B66}" type="presParOf" srcId="{C7443959-8FBF-4FA5-B6CC-89BB66FB896C}" destId="{D3944738-D8AE-45AE-9BDF-2C842214A4CD}" srcOrd="0" destOrd="0" presId="urn:microsoft.com/office/officeart/2018/2/layout/IconVerticalSolidList"/>
    <dgm:cxn modelId="{EDC78242-F55A-473E-82C6-044B168CAB6F}" type="presParOf" srcId="{C7443959-8FBF-4FA5-B6CC-89BB66FB896C}" destId="{49031AA8-E0E9-47E4-A936-B22C576F740B}" srcOrd="1" destOrd="0" presId="urn:microsoft.com/office/officeart/2018/2/layout/IconVerticalSolidList"/>
    <dgm:cxn modelId="{8ED5B786-2400-4E8D-BA4E-D3CD4FD44689}" type="presParOf" srcId="{C7443959-8FBF-4FA5-B6CC-89BB66FB896C}" destId="{279C2075-40C4-4BEE-86B3-DDE8426A6175}" srcOrd="2" destOrd="0" presId="urn:microsoft.com/office/officeart/2018/2/layout/IconVerticalSolidList"/>
    <dgm:cxn modelId="{ECCD9317-98F0-4D27-B0BA-F50252D0AC80}" type="presParOf" srcId="{C7443959-8FBF-4FA5-B6CC-89BB66FB896C}" destId="{596B1389-14DF-45CF-8CF2-70C3E11F6554}" srcOrd="3" destOrd="0" presId="urn:microsoft.com/office/officeart/2018/2/layout/IconVerticalSolidList"/>
    <dgm:cxn modelId="{D516655F-B1BF-401D-89B9-6A98B9A62808}" type="presParOf" srcId="{5A74FE0E-FBA5-4C60-B357-D7E9CA8C8786}" destId="{D705D6D1-6359-4182-AEB8-BE963DE95C7D}" srcOrd="3" destOrd="0" presId="urn:microsoft.com/office/officeart/2018/2/layout/IconVerticalSolidList"/>
    <dgm:cxn modelId="{B8E2CFE6-DC82-4545-AEC9-FC104E244DFA}" type="presParOf" srcId="{5A74FE0E-FBA5-4C60-B357-D7E9CA8C8786}" destId="{DF0D2355-CAF5-4D34-8809-538CA772AD28}" srcOrd="4" destOrd="0" presId="urn:microsoft.com/office/officeart/2018/2/layout/IconVerticalSolidList"/>
    <dgm:cxn modelId="{AF334592-412E-47F7-94FA-4573E4F091CD}" type="presParOf" srcId="{DF0D2355-CAF5-4D34-8809-538CA772AD28}" destId="{09BF5640-537A-4174-91CA-2ED8847B2258}" srcOrd="0" destOrd="0" presId="urn:microsoft.com/office/officeart/2018/2/layout/IconVerticalSolidList"/>
    <dgm:cxn modelId="{4298E4BB-1C00-4261-9348-C01658C40CFC}" type="presParOf" srcId="{DF0D2355-CAF5-4D34-8809-538CA772AD28}" destId="{1F4D562D-463F-4D53-BE2B-548A841E66BB}" srcOrd="1" destOrd="0" presId="urn:microsoft.com/office/officeart/2018/2/layout/IconVerticalSolidList"/>
    <dgm:cxn modelId="{16982072-8761-4679-97FC-97745BE835DA}" type="presParOf" srcId="{DF0D2355-CAF5-4D34-8809-538CA772AD28}" destId="{C72F7825-6C8D-4629-8106-C8479F1930ED}" srcOrd="2" destOrd="0" presId="urn:microsoft.com/office/officeart/2018/2/layout/IconVerticalSolidList"/>
    <dgm:cxn modelId="{1EA007A0-3296-48C3-9BE2-EF8501A3349E}" type="presParOf" srcId="{DF0D2355-CAF5-4D34-8809-538CA772AD28}" destId="{F015CBCD-8380-44E1-ACC1-A73B0228A96E}"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5AA08-2F6B-44F0-97DC-A86CC12C0CE7}">
      <dsp:nvSpPr>
        <dsp:cNvPr id="0" name=""/>
        <dsp:cNvSpPr/>
      </dsp:nvSpPr>
      <dsp:spPr>
        <a:xfrm>
          <a:off x="0" y="441"/>
          <a:ext cx="10058399" cy="103341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749A8D-9541-463C-BE00-31AD11DB2657}">
      <dsp:nvSpPr>
        <dsp:cNvPr id="0" name=""/>
        <dsp:cNvSpPr/>
      </dsp:nvSpPr>
      <dsp:spPr>
        <a:xfrm>
          <a:off x="312608" y="232960"/>
          <a:ext cx="568379" cy="5683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C8440B3-C27C-4764-9517-CEDE64123206}">
      <dsp:nvSpPr>
        <dsp:cNvPr id="0" name=""/>
        <dsp:cNvSpPr/>
      </dsp:nvSpPr>
      <dsp:spPr>
        <a:xfrm>
          <a:off x="1193597" y="441"/>
          <a:ext cx="88648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1066800">
            <a:lnSpc>
              <a:spcPct val="90000"/>
            </a:lnSpc>
            <a:spcBef>
              <a:spcPct val="0"/>
            </a:spcBef>
            <a:spcAft>
              <a:spcPct val="35000"/>
            </a:spcAft>
            <a:buNone/>
          </a:pPr>
          <a:r>
            <a:rPr lang="en-US" sz="2400" kern="1200"/>
            <a:t>While modern food trucks contain new and evolved technology, the need for fire codes and standards became crucial as dangers evolved.</a:t>
          </a:r>
        </a:p>
      </dsp:txBody>
      <dsp:txXfrm>
        <a:off x="1193597" y="441"/>
        <a:ext cx="8864802" cy="1033417"/>
      </dsp:txXfrm>
    </dsp:sp>
    <dsp:sp modelId="{D3944738-D8AE-45AE-9BDF-2C842214A4CD}">
      <dsp:nvSpPr>
        <dsp:cNvPr id="0" name=""/>
        <dsp:cNvSpPr/>
      </dsp:nvSpPr>
      <dsp:spPr>
        <a:xfrm>
          <a:off x="0" y="1292213"/>
          <a:ext cx="10058399" cy="103341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31AA8-E0E9-47E4-A936-B22C576F740B}">
      <dsp:nvSpPr>
        <dsp:cNvPr id="0" name=""/>
        <dsp:cNvSpPr/>
      </dsp:nvSpPr>
      <dsp:spPr>
        <a:xfrm>
          <a:off x="312608" y="1524732"/>
          <a:ext cx="568379" cy="5683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96B1389-14DF-45CF-8CF2-70C3E11F6554}">
      <dsp:nvSpPr>
        <dsp:cNvPr id="0" name=""/>
        <dsp:cNvSpPr/>
      </dsp:nvSpPr>
      <dsp:spPr>
        <a:xfrm>
          <a:off x="1193597" y="1292213"/>
          <a:ext cx="88648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1066800">
            <a:lnSpc>
              <a:spcPct val="90000"/>
            </a:lnSpc>
            <a:spcBef>
              <a:spcPct val="0"/>
            </a:spcBef>
            <a:spcAft>
              <a:spcPct val="35000"/>
            </a:spcAft>
            <a:buNone/>
          </a:pPr>
          <a:r>
            <a:rPr lang="en-US" sz="2400" kern="1200"/>
            <a:t>In 2018</a:t>
          </a:r>
          <a:r>
            <a:rPr lang="en-US" sz="2400" kern="1200">
              <a:latin typeface="Rockwell Condensed" panose="02060603050405020104"/>
            </a:rPr>
            <a:t>,</a:t>
          </a:r>
          <a:r>
            <a:rPr lang="en-US" sz="2400" kern="1200"/>
            <a:t> NFPA 1 </a:t>
          </a:r>
          <a:r>
            <a:rPr lang="en-US" sz="2400" kern="1200">
              <a:latin typeface="Rockwell Condensed" panose="02060603050405020104"/>
            </a:rPr>
            <a:t>(</a:t>
          </a:r>
          <a:r>
            <a:rPr lang="en-US" sz="2400" kern="1200"/>
            <a:t>7th edition</a:t>
          </a:r>
          <a:r>
            <a:rPr lang="en-US" sz="2400" kern="1200">
              <a:latin typeface="Rockwell Condensed" panose="02060603050405020104"/>
            </a:rPr>
            <a:t>)</a:t>
          </a:r>
          <a:r>
            <a:rPr lang="en-US" sz="2400" kern="1200"/>
            <a:t> adopted food trucks into chapter 50, as they fell  under the code of "Commercial Cooking Equipment". </a:t>
          </a:r>
        </a:p>
      </dsp:txBody>
      <dsp:txXfrm>
        <a:off x="1193597" y="1292213"/>
        <a:ext cx="8864802" cy="1033417"/>
      </dsp:txXfrm>
    </dsp:sp>
    <dsp:sp modelId="{09BF5640-537A-4174-91CA-2ED8847B2258}">
      <dsp:nvSpPr>
        <dsp:cNvPr id="0" name=""/>
        <dsp:cNvSpPr/>
      </dsp:nvSpPr>
      <dsp:spPr>
        <a:xfrm>
          <a:off x="0" y="2583985"/>
          <a:ext cx="10058399" cy="103341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D562D-463F-4D53-BE2B-548A841E66BB}">
      <dsp:nvSpPr>
        <dsp:cNvPr id="0" name=""/>
        <dsp:cNvSpPr/>
      </dsp:nvSpPr>
      <dsp:spPr>
        <a:xfrm>
          <a:off x="312608" y="2816504"/>
          <a:ext cx="568379" cy="5683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015CBCD-8380-44E1-ACC1-A73B0228A96E}">
      <dsp:nvSpPr>
        <dsp:cNvPr id="0" name=""/>
        <dsp:cNvSpPr/>
      </dsp:nvSpPr>
      <dsp:spPr>
        <a:xfrm>
          <a:off x="1193597" y="2583985"/>
          <a:ext cx="8864802" cy="10334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70" tIns="109370" rIns="109370" bIns="109370" numCol="1" spcCol="1270" anchor="ctr" anchorCtr="0">
          <a:noAutofit/>
        </a:bodyPr>
        <a:lstStyle/>
        <a:p>
          <a:pPr marL="0" lvl="0" indent="0" algn="l" defTabSz="1066800">
            <a:lnSpc>
              <a:spcPct val="90000"/>
            </a:lnSpc>
            <a:spcBef>
              <a:spcPct val="0"/>
            </a:spcBef>
            <a:spcAft>
              <a:spcPct val="35000"/>
            </a:spcAft>
            <a:buNone/>
          </a:pPr>
          <a:r>
            <a:rPr lang="en-US" sz="2400" kern="1200"/>
            <a:t>NFPA 1 chapter 50.8 is specifically designed to address "Mobile and Temporary Cooking Operations". </a:t>
          </a:r>
        </a:p>
      </dsp:txBody>
      <dsp:txXfrm>
        <a:off x="1193597" y="2583985"/>
        <a:ext cx="8864802" cy="103341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3704971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3747457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24212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67557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1/8/2024</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992256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49262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2332672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01227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474697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1/8/2024</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013098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1/8/2024</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733910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1/8/2024</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3584911371"/>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www.tcpalm.com/story/news/local/indian-river-county/2022/05/20/lawyers-woman-injured-food-truck-explosion-vero-beach-seafood-investigation-no-criminal-charges/9853671002/" TargetMode="External"/><Relationship Id="rId5" Type="http://schemas.openxmlformats.org/officeDocument/2006/relationships/image" Target="../media/image22.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hyperlink" Target="http://www.citizen-times.com/story/news/local/2023/12/13/sticky-8s-food-truck-destroyed-by-fire-community-offers-support/71880679007/" TargetMode="External"/><Relationship Id="rId5" Type="http://schemas.openxmlformats.org/officeDocument/2006/relationships/image" Target="../media/image24.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FkVKnAn60ss?feature=oembed" TargetMode="Externa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B57ED5-941D-44E2-9320-56A0A026F2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7A1BE9A9-6FBF-4CF1-8F0C-BFCFF1FD9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hataburger Unveils Fancy New Food Truck">
            <a:extLst>
              <a:ext uri="{FF2B5EF4-FFF2-40B4-BE49-F238E27FC236}">
                <a16:creationId xmlns:a16="http://schemas.microsoft.com/office/drawing/2014/main" id="{6EE2FBD4-8CC7-6F63-E802-B8360826BA06}"/>
              </a:ext>
            </a:extLst>
          </p:cNvPr>
          <p:cNvPicPr>
            <a:picLocks noChangeAspect="1"/>
          </p:cNvPicPr>
          <p:nvPr/>
        </p:nvPicPr>
        <p:blipFill rotWithShape="1">
          <a:blip r:embed="rId3"/>
          <a:srcRect l="10840" r="19135" b="-1"/>
          <a:stretch/>
        </p:blipFill>
        <p:spPr>
          <a:xfrm>
            <a:off x="633999" y="1054100"/>
            <a:ext cx="5462001" cy="4382677"/>
          </a:xfrm>
          <a:prstGeom prst="rect">
            <a:avLst/>
          </a:prstGeom>
        </p:spPr>
      </p:pic>
      <p:sp>
        <p:nvSpPr>
          <p:cNvPr id="13" name="Rectangle 12">
            <a:extLst>
              <a:ext uri="{FF2B5EF4-FFF2-40B4-BE49-F238E27FC236}">
                <a16:creationId xmlns:a16="http://schemas.microsoft.com/office/drawing/2014/main" id="{C4AE8163-578C-46A4-BF65-BD3AEEF2A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1" y="822325"/>
            <a:ext cx="5149596" cy="4846228"/>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13220" y="1054100"/>
            <a:ext cx="4615180" cy="3736099"/>
          </a:xfrm>
        </p:spPr>
        <p:txBody>
          <a:bodyPr anchor="ctr">
            <a:normAutofit/>
          </a:bodyPr>
          <a:lstStyle/>
          <a:p>
            <a:r>
              <a:rPr lang="en-US" sz="8000">
                <a:ea typeface="+mj-lt"/>
                <a:cs typeface="+mj-lt"/>
              </a:rPr>
              <a:t>Food Truck Safety</a:t>
            </a:r>
            <a:endParaRPr lang="en-US" sz="8000"/>
          </a:p>
        </p:txBody>
      </p:sp>
      <p:sp>
        <p:nvSpPr>
          <p:cNvPr id="8" name="Rectangle 7">
            <a:extLst>
              <a:ext uri="{FF2B5EF4-FFF2-40B4-BE49-F238E27FC236}">
                <a16:creationId xmlns:a16="http://schemas.microsoft.com/office/drawing/2014/main" id="{346F56CC-F97A-40DF-9A88-6D8BF7A6A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5756954"/>
            <a:ext cx="10908792"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694818F1-2ACF-4181-B8B6-7637EB92BD6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18" name="Oval 17">
              <a:extLst>
                <a:ext uri="{FF2B5EF4-FFF2-40B4-BE49-F238E27FC236}">
                  <a16:creationId xmlns:a16="http://schemas.microsoft.com/office/drawing/2014/main" id="{31BF4AB6-91C5-40DA-AFC8-BBDA46BB28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CA6D6306-ED75-4DC2-9BEF-160516C2FA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3" name="Subtitle 2"/>
          <p:cNvSpPr>
            <a:spLocks noGrp="1"/>
          </p:cNvSpPr>
          <p:nvPr>
            <p:ph type="subTitle" idx="1"/>
          </p:nvPr>
        </p:nvSpPr>
        <p:spPr>
          <a:xfrm>
            <a:off x="6713220" y="4790199"/>
            <a:ext cx="4615180" cy="668769"/>
          </a:xfrm>
        </p:spPr>
        <p:txBody>
          <a:bodyPr vert="horz" lIns="91440" tIns="45720" rIns="91440" bIns="45720" rtlCol="0">
            <a:normAutofit/>
          </a:bodyPr>
          <a:lstStyle/>
          <a:p>
            <a:r>
              <a:rPr lang="en-US" sz="1400">
                <a:cs typeface="Calibri"/>
              </a:rPr>
              <a:t>Fire and Life Safety Inspector </a:t>
            </a:r>
          </a:p>
          <a:p>
            <a:r>
              <a:rPr lang="en-US" sz="1400">
                <a:cs typeface="Calibri"/>
              </a:rPr>
              <a:t>Josh Adkins</a:t>
            </a: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Michelle Dietterick, 53, of Port St. Lucie was flown to an Orlando hospital with severe burns and injuries after her food trailer exploded at a Vero Beach Seafood Festival on Saturday, May 14, 2022.">
            <a:extLst>
              <a:ext uri="{FF2B5EF4-FFF2-40B4-BE49-F238E27FC236}">
                <a16:creationId xmlns:a16="http://schemas.microsoft.com/office/drawing/2014/main" id="{340C796A-3FA1-CA0A-5A98-D94207890679}"/>
              </a:ext>
            </a:extLst>
          </p:cNvPr>
          <p:cNvPicPr>
            <a:picLocks noChangeAspect="1"/>
          </p:cNvPicPr>
          <p:nvPr/>
        </p:nvPicPr>
        <p:blipFill rotWithShape="1">
          <a:blip r:embed="rId2"/>
          <a:srcRect r="1" b="233"/>
          <a:stretch/>
        </p:blipFill>
        <p:spPr>
          <a:xfrm>
            <a:off x="3344" y="3509433"/>
            <a:ext cx="4475150" cy="3348566"/>
          </a:xfrm>
          <a:prstGeom prst="rect">
            <a:avLst/>
          </a:prstGeom>
        </p:spPr>
      </p:pic>
      <p:sp>
        <p:nvSpPr>
          <p:cNvPr id="28" name="Rectangle 27">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CB9C47-CBCF-3138-E8C9-F2D6F4DAE283}"/>
              </a:ext>
            </a:extLst>
          </p:cNvPr>
          <p:cNvSpPr>
            <a:spLocks noGrp="1"/>
          </p:cNvSpPr>
          <p:nvPr>
            <p:ph type="title"/>
          </p:nvPr>
        </p:nvSpPr>
        <p:spPr>
          <a:xfrm>
            <a:off x="4970109" y="484632"/>
            <a:ext cx="6730277" cy="1609344"/>
          </a:xfrm>
          <a:ln>
            <a:noFill/>
          </a:ln>
        </p:spPr>
        <p:txBody>
          <a:bodyPr>
            <a:normAutofit/>
          </a:bodyPr>
          <a:lstStyle/>
          <a:p>
            <a:r>
              <a:rPr lang="en-US" sz="3000">
                <a:latin typeface="Rockwell"/>
              </a:rPr>
              <a:t>woman hospitalized with severe burns received after her food truck exploded</a:t>
            </a:r>
            <a:endParaRPr lang="en-US" sz="3000"/>
          </a:p>
        </p:txBody>
      </p:sp>
      <p:pic>
        <p:nvPicPr>
          <p:cNvPr id="4" name="Picture 3" descr="A food truck exploded at the Vero Beach Seafood Festival on May 14, 2022. The woman operating the truck was severely burned.">
            <a:extLst>
              <a:ext uri="{FF2B5EF4-FFF2-40B4-BE49-F238E27FC236}">
                <a16:creationId xmlns:a16="http://schemas.microsoft.com/office/drawing/2014/main" id="{A6ABE625-3561-1067-B2EF-E2AE132DAB78}"/>
              </a:ext>
            </a:extLst>
          </p:cNvPr>
          <p:cNvPicPr>
            <a:picLocks noChangeAspect="1"/>
          </p:cNvPicPr>
          <p:nvPr/>
        </p:nvPicPr>
        <p:blipFill rotWithShape="1">
          <a:blip r:embed="rId5"/>
          <a:srcRect l="29559" r="9966" b="-2"/>
          <a:stretch/>
        </p:blipFill>
        <p:spPr>
          <a:xfrm>
            <a:off x="3344" y="10"/>
            <a:ext cx="4475150" cy="3348557"/>
          </a:xfrm>
          <a:prstGeom prst="rect">
            <a:avLst/>
          </a:prstGeom>
        </p:spPr>
      </p:pic>
      <p:sp>
        <p:nvSpPr>
          <p:cNvPr id="3" name="Content Placeholder 2">
            <a:extLst>
              <a:ext uri="{FF2B5EF4-FFF2-40B4-BE49-F238E27FC236}">
                <a16:creationId xmlns:a16="http://schemas.microsoft.com/office/drawing/2014/main" id="{C8591D04-60CA-DD48-2458-D3BB9296A467}"/>
              </a:ext>
            </a:extLst>
          </p:cNvPr>
          <p:cNvSpPr>
            <a:spLocks noGrp="1"/>
          </p:cNvSpPr>
          <p:nvPr>
            <p:ph idx="1"/>
          </p:nvPr>
        </p:nvSpPr>
        <p:spPr>
          <a:xfrm>
            <a:off x="4970109" y="2121408"/>
            <a:ext cx="6730276" cy="4298885"/>
          </a:xfrm>
        </p:spPr>
        <p:txBody>
          <a:bodyPr vert="horz" lIns="91440" tIns="45720" rIns="91440" bIns="45720" rtlCol="0" anchor="t">
            <a:normAutofit/>
          </a:bodyPr>
          <a:lstStyle/>
          <a:p>
            <a:r>
              <a:rPr lang="en-US" sz="1300">
                <a:ea typeface="+mn-lt"/>
                <a:cs typeface="+mn-lt"/>
              </a:rPr>
              <a:t> May 14, 2022, in Riverside Park before the Vero Beach Seafood Festival opened, officials said they've begun their  investigation into the blast's cause and into who was responsible for what they described as a "preventable" accident.</a:t>
            </a:r>
          </a:p>
          <a:p>
            <a:pPr>
              <a:buClr>
                <a:srgbClr val="9E3611"/>
              </a:buClr>
            </a:pPr>
            <a:r>
              <a:rPr lang="en-US" sz="1300">
                <a:ea typeface="+mn-lt"/>
                <a:cs typeface="+mn-lt"/>
              </a:rPr>
              <a:t>Gilbert told police around 8 a.m. “she could smell a very strong odor of gas” from the area of the trailer and sent a worker to find the source. The event worker told police in the report he talked with the owner of the trailer and said one of the trailer’s two outside propane tanks “felt empty.”</a:t>
            </a:r>
            <a:endParaRPr lang="en-US" sz="1300"/>
          </a:p>
          <a:p>
            <a:pPr>
              <a:buClr>
                <a:srgbClr val="9E3611"/>
              </a:buClr>
            </a:pPr>
            <a:r>
              <a:rPr lang="en-US" sz="1300">
                <a:ea typeface="+mn-lt"/>
                <a:cs typeface="+mn-lt"/>
              </a:rPr>
              <a:t>“He then walked away and a short time later he heard the explosion,” Officer Richard Chimenti stated. </a:t>
            </a:r>
            <a:endParaRPr lang="en-US" sz="1300"/>
          </a:p>
          <a:p>
            <a:pPr>
              <a:buClr>
                <a:srgbClr val="9E3611"/>
              </a:buClr>
            </a:pPr>
            <a:r>
              <a:rPr lang="en-US" sz="1300">
                <a:ea typeface="+mn-lt"/>
                <a:cs typeface="+mn-lt"/>
              </a:rPr>
              <a:t>The business passed its most recent inspection March 24 without any violations, according to the department's website, and received its food license the following day, said Patrick Fargason, DBPR deputy communications director. </a:t>
            </a:r>
          </a:p>
          <a:p>
            <a:pPr>
              <a:buClr>
                <a:srgbClr val="9E3611"/>
              </a:buClr>
            </a:pPr>
            <a:endParaRPr lang="en-US" sz="1300">
              <a:ea typeface="+mn-lt"/>
              <a:cs typeface="+mn-lt"/>
            </a:endParaRPr>
          </a:p>
          <a:p>
            <a:pPr marL="0" indent="0">
              <a:buClr>
                <a:srgbClr val="9E3611"/>
              </a:buClr>
              <a:buNone/>
            </a:pPr>
            <a:r>
              <a:rPr lang="en-US" sz="1100">
                <a:ea typeface="+mn-lt"/>
                <a:cs typeface="+mn-lt"/>
              </a:rPr>
              <a:t>Arwood, Corey. “Food Truck Owner Critical 6 Days after Explosion at Vero Beach Festival; Attorneys Probe Cause.” </a:t>
            </a:r>
            <a:r>
              <a:rPr lang="en-US" sz="1100" i="1">
                <a:ea typeface="+mn-lt"/>
                <a:cs typeface="+mn-lt"/>
              </a:rPr>
              <a:t>Treasure Coast</a:t>
            </a:r>
            <a:r>
              <a:rPr lang="en-US" sz="1100">
                <a:ea typeface="+mn-lt"/>
                <a:cs typeface="+mn-lt"/>
              </a:rPr>
              <a:t>, Treasure Coast Newspapers, 20 May 2022,</a:t>
            </a:r>
            <a:r>
              <a:rPr lang="en-US" sz="1100">
                <a:ea typeface="+mn-lt"/>
                <a:cs typeface="+mn-lt"/>
                <a:hlinkClick r:id="rId6"/>
              </a:rPr>
              <a:t>www.tcpalm.com/story/news/local/indian-river-county/2022/05/20/lawyers-woman-injured-food-truck-explosion-vero-beach-seafood-investigation-no-criminal-charges/9853671002/</a:t>
            </a:r>
            <a:r>
              <a:rPr lang="en-US" sz="1100">
                <a:ea typeface="+mn-lt"/>
                <a:cs typeface="+mn-lt"/>
              </a:rPr>
              <a:t>. </a:t>
            </a:r>
            <a:endParaRPr lang="en-US" sz="1100"/>
          </a:p>
          <a:p>
            <a:pPr>
              <a:buClr>
                <a:srgbClr val="9E3611"/>
              </a:buClr>
            </a:pPr>
            <a:endParaRPr lang="en-US" sz="1300"/>
          </a:p>
        </p:txBody>
      </p:sp>
      <p:grpSp>
        <p:nvGrpSpPr>
          <p:cNvPr id="30" name="Group 29">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1" name="Oval 30">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2" name="Oval 31">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346681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On Dec. 9, Sticky 8's food truck caught fire in Waynesville outside its commissary kitchen.">
            <a:extLst>
              <a:ext uri="{FF2B5EF4-FFF2-40B4-BE49-F238E27FC236}">
                <a16:creationId xmlns:a16="http://schemas.microsoft.com/office/drawing/2014/main" id="{582D7C81-7535-D205-6E90-98AFD227CCE6}"/>
              </a:ext>
            </a:extLst>
          </p:cNvPr>
          <p:cNvPicPr>
            <a:picLocks noChangeAspect="1"/>
          </p:cNvPicPr>
          <p:nvPr/>
        </p:nvPicPr>
        <p:blipFill rotWithShape="1">
          <a:blip r:embed="rId2"/>
          <a:srcRect t="21618" r="-1" b="21838"/>
          <a:stretch/>
        </p:blipFill>
        <p:spPr>
          <a:xfrm>
            <a:off x="3344" y="3509433"/>
            <a:ext cx="4475150" cy="3348566"/>
          </a:xfrm>
          <a:prstGeom prst="rect">
            <a:avLst/>
          </a:prstGeom>
        </p:spPr>
      </p:pic>
      <p:sp>
        <p:nvSpPr>
          <p:cNvPr id="21" name="Rectangle 20">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0CE01-340D-AC9E-705A-89EBA37B680C}"/>
              </a:ext>
            </a:extLst>
          </p:cNvPr>
          <p:cNvSpPr>
            <a:spLocks noGrp="1"/>
          </p:cNvSpPr>
          <p:nvPr>
            <p:ph type="title"/>
          </p:nvPr>
        </p:nvSpPr>
        <p:spPr>
          <a:xfrm>
            <a:off x="4970109" y="484632"/>
            <a:ext cx="6730277" cy="1609344"/>
          </a:xfrm>
          <a:ln>
            <a:noFill/>
          </a:ln>
        </p:spPr>
        <p:txBody>
          <a:bodyPr>
            <a:normAutofit/>
          </a:bodyPr>
          <a:lstStyle/>
          <a:p>
            <a:r>
              <a:rPr lang="en-US" sz="4100" b="1"/>
              <a:t>Food truck destroyed after early morning fire</a:t>
            </a:r>
            <a:endParaRPr lang="en-US" sz="4100"/>
          </a:p>
          <a:p>
            <a:endParaRPr lang="en-US" sz="4100"/>
          </a:p>
        </p:txBody>
      </p:sp>
      <p:pic>
        <p:nvPicPr>
          <p:cNvPr id="4" name="Picture 3" descr="On Dec. 9, Waynesville Fire Department responded to a fire that destroyed Sticky 8's food truck.">
            <a:extLst>
              <a:ext uri="{FF2B5EF4-FFF2-40B4-BE49-F238E27FC236}">
                <a16:creationId xmlns:a16="http://schemas.microsoft.com/office/drawing/2014/main" id="{B267D7CE-F2EA-0AB7-7489-579EAD4E5788}"/>
              </a:ext>
            </a:extLst>
          </p:cNvPr>
          <p:cNvPicPr>
            <a:picLocks noChangeAspect="1"/>
          </p:cNvPicPr>
          <p:nvPr/>
        </p:nvPicPr>
        <p:blipFill rotWithShape="1">
          <a:blip r:embed="rId5"/>
          <a:srcRect t="12663" r="1" b="3967"/>
          <a:stretch/>
        </p:blipFill>
        <p:spPr>
          <a:xfrm>
            <a:off x="3344" y="10"/>
            <a:ext cx="4475150" cy="3348557"/>
          </a:xfrm>
          <a:prstGeom prst="rect">
            <a:avLst/>
          </a:prstGeom>
        </p:spPr>
      </p:pic>
      <p:sp>
        <p:nvSpPr>
          <p:cNvPr id="3" name="Content Placeholder 2">
            <a:extLst>
              <a:ext uri="{FF2B5EF4-FFF2-40B4-BE49-F238E27FC236}">
                <a16:creationId xmlns:a16="http://schemas.microsoft.com/office/drawing/2014/main" id="{0E6E9465-3AC5-F225-9937-BC40C48D0E0D}"/>
              </a:ext>
            </a:extLst>
          </p:cNvPr>
          <p:cNvSpPr>
            <a:spLocks noGrp="1"/>
          </p:cNvSpPr>
          <p:nvPr>
            <p:ph idx="1"/>
          </p:nvPr>
        </p:nvSpPr>
        <p:spPr>
          <a:xfrm>
            <a:off x="4970109" y="2121408"/>
            <a:ext cx="6730276" cy="4050792"/>
          </a:xfrm>
        </p:spPr>
        <p:txBody>
          <a:bodyPr vert="horz" lIns="91440" tIns="45720" rIns="91440" bIns="45720" rtlCol="0" anchor="t">
            <a:normAutofit/>
          </a:bodyPr>
          <a:lstStyle/>
          <a:p>
            <a:r>
              <a:rPr lang="en-US" sz="1800">
                <a:ea typeface="+mn-lt"/>
                <a:cs typeface="+mn-lt"/>
              </a:rPr>
              <a:t>Early morning, on Dec. 9, 2023,  the husband and wife woke up to calls from people alerting them of a fire that would damage their food truck beyond repair.</a:t>
            </a:r>
            <a:endParaRPr lang="en-US" sz="1800"/>
          </a:p>
          <a:p>
            <a:pPr>
              <a:buClr>
                <a:srgbClr val="9E3611"/>
              </a:buClr>
            </a:pPr>
            <a:r>
              <a:rPr lang="en-US" sz="1800">
                <a:ea typeface="+mn-lt"/>
                <a:cs typeface="+mn-lt"/>
              </a:rPr>
              <a:t>Ashley Gainey said on Friday night, Dec. 8, she and her husband worked an event and, as normal, stored the food truck at a commissary kitchen, plugging it into the building to charge.</a:t>
            </a:r>
          </a:p>
          <a:p>
            <a:pPr>
              <a:buClr>
                <a:srgbClr val="9E3611"/>
              </a:buClr>
            </a:pPr>
            <a:r>
              <a:rPr lang="en-US" sz="1800">
                <a:ea typeface="+mn-lt"/>
                <a:cs typeface="+mn-lt"/>
              </a:rPr>
              <a:t>Firefighters arrived on the scene to find the vehicle “fully engulfed by fire” with flames going up 3 to 4 feet in the air, he said.</a:t>
            </a:r>
          </a:p>
          <a:p>
            <a:pPr>
              <a:buClr>
                <a:srgbClr val="9E3611"/>
              </a:buClr>
            </a:pPr>
            <a:endParaRPr lang="en-US" sz="1200">
              <a:ea typeface="+mn-lt"/>
              <a:cs typeface="+mn-lt"/>
            </a:endParaRPr>
          </a:p>
          <a:p>
            <a:pPr marL="0" indent="0">
              <a:buClr>
                <a:srgbClr val="9E3611"/>
              </a:buClr>
              <a:buNone/>
            </a:pPr>
            <a:r>
              <a:rPr lang="en-US" sz="1200">
                <a:ea typeface="+mn-lt"/>
                <a:cs typeface="+mn-lt"/>
              </a:rPr>
              <a:t>Kennell, Tiana. “Food Truck Destroyed after Early Morning Fire, Owners Consider Future.” </a:t>
            </a:r>
            <a:r>
              <a:rPr lang="en-US" sz="1200" i="1">
                <a:ea typeface="+mn-lt"/>
                <a:cs typeface="+mn-lt"/>
              </a:rPr>
              <a:t>The Asheville Citizen Times</a:t>
            </a:r>
            <a:r>
              <a:rPr lang="en-US" sz="1200">
                <a:ea typeface="+mn-lt"/>
                <a:cs typeface="+mn-lt"/>
              </a:rPr>
              <a:t>, Asheville Citizen Times, 13 Dec. 2023, </a:t>
            </a:r>
            <a:r>
              <a:rPr lang="en-US" sz="1200">
                <a:ea typeface="+mn-lt"/>
                <a:cs typeface="+mn-lt"/>
                <a:hlinkClick r:id="rId6"/>
              </a:rPr>
              <a:t>www.citizen-times.com/story/news/local/2023/12/13/sticky-8s-food-truck-destroyed-by-fire-community-offers-support/71880679007/</a:t>
            </a:r>
            <a:r>
              <a:rPr lang="en-US" sz="1200">
                <a:ea typeface="+mn-lt"/>
                <a:cs typeface="+mn-lt"/>
              </a:rPr>
              <a:t>. </a:t>
            </a:r>
            <a:endParaRPr lang="en-US" sz="1200"/>
          </a:p>
          <a:p>
            <a:pPr>
              <a:buClr>
                <a:srgbClr val="9E3611"/>
              </a:buClr>
            </a:pPr>
            <a:endParaRPr lang="en-US" sz="1800"/>
          </a:p>
        </p:txBody>
      </p:sp>
      <p:grpSp>
        <p:nvGrpSpPr>
          <p:cNvPr id="23" name="Group 22">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4" name="Oval 23">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3726971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EB25CB-96E8-6971-EF6B-E7CE0ADBFF49}"/>
              </a:ext>
            </a:extLst>
          </p:cNvPr>
          <p:cNvSpPr>
            <a:spLocks noGrp="1"/>
          </p:cNvSpPr>
          <p:nvPr>
            <p:ph type="title"/>
          </p:nvPr>
        </p:nvSpPr>
        <p:spPr>
          <a:xfrm>
            <a:off x="5869847" y="522700"/>
            <a:ext cx="5817248" cy="1650891"/>
          </a:xfrm>
        </p:spPr>
        <p:txBody>
          <a:bodyPr>
            <a:normAutofit/>
          </a:bodyPr>
          <a:lstStyle/>
          <a:p>
            <a:r>
              <a:rPr lang="en-US" sz="4800">
                <a:solidFill>
                  <a:srgbClr val="000000"/>
                </a:solidFill>
              </a:rPr>
              <a:t>Local fire ordinance </a:t>
            </a:r>
            <a:br>
              <a:rPr lang="en-US" sz="4800">
                <a:solidFill>
                  <a:srgbClr val="000000"/>
                </a:solidFill>
              </a:rPr>
            </a:br>
            <a:r>
              <a:rPr lang="en-US" sz="2400" u="sng">
                <a:solidFill>
                  <a:srgbClr val="000000"/>
                </a:solidFill>
              </a:rPr>
              <a:t>section 15: Mobile food dispensing vehicle(MFDV)</a:t>
            </a:r>
            <a:endParaRPr lang="en-US" sz="4800" u="sng">
              <a:solidFill>
                <a:srgbClr val="000000"/>
              </a:solidFill>
            </a:endParaRPr>
          </a:p>
        </p:txBody>
      </p:sp>
      <p:pic>
        <p:nvPicPr>
          <p:cNvPr id="4" name="Content Placeholder 3">
            <a:extLst>
              <a:ext uri="{FF2B5EF4-FFF2-40B4-BE49-F238E27FC236}">
                <a16:creationId xmlns:a16="http://schemas.microsoft.com/office/drawing/2014/main" id="{8753183B-5BA7-E70E-CF2E-4AEE3E8B6E19}"/>
              </a:ext>
            </a:extLst>
          </p:cNvPr>
          <p:cNvPicPr>
            <a:picLocks noChangeAspect="1"/>
          </p:cNvPicPr>
          <p:nvPr/>
        </p:nvPicPr>
        <p:blipFill rotWithShape="1">
          <a:blip r:embed="rId2"/>
          <a:srcRect r="-1" b="1296"/>
          <a:stretch/>
        </p:blipFill>
        <p:spPr>
          <a:xfrm>
            <a:off x="-249098" y="889306"/>
            <a:ext cx="5867640" cy="6199068"/>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Freeform: Shape 12">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8" name="Content Placeholder 7">
            <a:extLst>
              <a:ext uri="{FF2B5EF4-FFF2-40B4-BE49-F238E27FC236}">
                <a16:creationId xmlns:a16="http://schemas.microsoft.com/office/drawing/2014/main" id="{3E630FE4-B236-3EA0-6AD2-954FEDE17631}"/>
              </a:ext>
            </a:extLst>
          </p:cNvPr>
          <p:cNvSpPr>
            <a:spLocks noGrp="1"/>
          </p:cNvSpPr>
          <p:nvPr>
            <p:ph idx="1"/>
          </p:nvPr>
        </p:nvSpPr>
        <p:spPr>
          <a:xfrm>
            <a:off x="6197685" y="2174506"/>
            <a:ext cx="5595736" cy="4102538"/>
          </a:xfrm>
        </p:spPr>
        <p:txBody>
          <a:bodyPr anchor="t">
            <a:normAutofit/>
          </a:bodyPr>
          <a:lstStyle/>
          <a:p>
            <a:pPr marL="0" indent="0">
              <a:buNone/>
            </a:pPr>
            <a:r>
              <a:rPr lang="en-US" sz="1800" b="1" u="sng">
                <a:solidFill>
                  <a:srgbClr val="000000"/>
                </a:solidFill>
              </a:rPr>
              <a:t>15.1 </a:t>
            </a:r>
            <a:r>
              <a:rPr lang="en-US" sz="1800">
                <a:solidFill>
                  <a:srgbClr val="000000"/>
                </a:solidFill>
              </a:rPr>
              <a:t>Mobile and/or temporary cooking operations shall be inspected prior to operation at each event/location within the district. </a:t>
            </a:r>
          </a:p>
          <a:p>
            <a:pPr marL="0" indent="0">
              <a:buNone/>
            </a:pPr>
            <a:r>
              <a:rPr lang="en-US" sz="1800" b="1" u="sng">
                <a:solidFill>
                  <a:srgbClr val="000000"/>
                </a:solidFill>
              </a:rPr>
              <a:t>15.1.1</a:t>
            </a:r>
            <a:r>
              <a:rPr lang="en-US" sz="1800" b="1">
                <a:solidFill>
                  <a:srgbClr val="000000"/>
                </a:solidFill>
              </a:rPr>
              <a:t> </a:t>
            </a:r>
            <a:r>
              <a:rPr lang="en-US" sz="1800">
                <a:solidFill>
                  <a:srgbClr val="000000"/>
                </a:solidFill>
              </a:rPr>
              <a:t>Cooking equipment used in mobile and/or temporary cooking concessions, such as trucks, trailers, and/or buses shall comply with NFPA 1, NFPA 10, NFPA 96, FFPC, and/or FAC 61C.</a:t>
            </a:r>
          </a:p>
          <a:p>
            <a:pPr marL="0" indent="0">
              <a:buNone/>
            </a:pPr>
            <a:r>
              <a:rPr lang="en-US" sz="1800" b="1" u="sng">
                <a:solidFill>
                  <a:srgbClr val="000000"/>
                </a:solidFill>
              </a:rPr>
              <a:t>15.1.2 </a:t>
            </a:r>
            <a:r>
              <a:rPr lang="en-US" sz="1800">
                <a:solidFill>
                  <a:srgbClr val="000000"/>
                </a:solidFill>
              </a:rPr>
              <a:t>Each vendor shall be properly licensed by the Florida Department of Business and Professional Regulation (DBPR), Division of Hotels and Restaurants and/or the Florida Department of Agriculture, Division of Food Safety. </a:t>
            </a:r>
          </a:p>
        </p:txBody>
      </p:sp>
      <p:grpSp>
        <p:nvGrpSpPr>
          <p:cNvPr id="15" name="Group 14">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6" name="Oval 15">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7" name="Oval 16">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Tree>
    <p:extLst>
      <p:ext uri="{BB962C8B-B14F-4D97-AF65-F5344CB8AC3E}">
        <p14:creationId xmlns:p14="http://schemas.microsoft.com/office/powerpoint/2010/main" val="3660046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DF4D-6073-8A7E-A12B-8F615651B579}"/>
              </a:ext>
            </a:extLst>
          </p:cNvPr>
          <p:cNvSpPr>
            <a:spLocks noGrp="1"/>
          </p:cNvSpPr>
          <p:nvPr>
            <p:ph type="title"/>
          </p:nvPr>
        </p:nvSpPr>
        <p:spPr>
          <a:xfrm>
            <a:off x="1069848" y="484632"/>
            <a:ext cx="9486901" cy="1418844"/>
          </a:xfrm>
          <a:solidFill>
            <a:srgbClr val="87291C">
              <a:alpha val="75000"/>
            </a:srgbClr>
          </a:solidFill>
        </p:spPr>
        <p:txBody>
          <a:bodyPr/>
          <a:lstStyle/>
          <a:p>
            <a:r>
              <a:rPr lang="en-US">
                <a:highlight>
                  <a:srgbClr val="C0C0C0"/>
                </a:highlight>
              </a:rPr>
              <a:t>FFPC 1:50.8 requirements </a:t>
            </a:r>
            <a:endParaRPr lang="en-US">
              <a:highlight>
                <a:srgbClr val="C0C0C0"/>
              </a:highlight>
              <a:latin typeface="Rockwell Condensed"/>
            </a:endParaRPr>
          </a:p>
        </p:txBody>
      </p:sp>
      <p:sp>
        <p:nvSpPr>
          <p:cNvPr id="4" name="Content Placeholder 3">
            <a:extLst>
              <a:ext uri="{FF2B5EF4-FFF2-40B4-BE49-F238E27FC236}">
                <a16:creationId xmlns:a16="http://schemas.microsoft.com/office/drawing/2014/main" id="{AEC98AEA-D84C-69A4-CC63-22A36F75799D}"/>
              </a:ext>
            </a:extLst>
          </p:cNvPr>
          <p:cNvSpPr>
            <a:spLocks noGrp="1"/>
          </p:cNvSpPr>
          <p:nvPr>
            <p:ph sz="half" idx="2"/>
          </p:nvPr>
        </p:nvSpPr>
        <p:spPr>
          <a:xfrm>
            <a:off x="5101036" y="2006446"/>
            <a:ext cx="5220253" cy="4366922"/>
          </a:xfrm>
        </p:spPr>
        <p:txBody>
          <a:bodyPr vert="horz" lIns="91440" tIns="45720" rIns="91440" bIns="45720" rtlCol="0" anchor="t">
            <a:normAutofit/>
          </a:bodyPr>
          <a:lstStyle/>
          <a:p>
            <a:pPr lvl="1">
              <a:buClr>
                <a:srgbClr val="9E3611"/>
              </a:buClr>
            </a:pPr>
            <a:endParaRPr lang="en-US" sz="900"/>
          </a:p>
          <a:p>
            <a:pPr lvl="1">
              <a:buClr>
                <a:srgbClr val="9E3611"/>
              </a:buClr>
            </a:pPr>
            <a:r>
              <a:rPr lang="en-US" sz="1400" b="1" u="sng"/>
              <a:t>1:50.8 Mobile and Temporary Cooking Operations</a:t>
            </a:r>
          </a:p>
          <a:p>
            <a:pPr marL="274320" lvl="1" indent="0">
              <a:buClr>
                <a:srgbClr val="9E3611"/>
              </a:buClr>
              <a:buNone/>
            </a:pPr>
            <a:endParaRPr lang="en-US" sz="1200" b="1" u="sng"/>
          </a:p>
          <a:p>
            <a:pPr lvl="1">
              <a:buClr>
                <a:srgbClr val="9E3611"/>
              </a:buClr>
            </a:pPr>
            <a:r>
              <a:rPr lang="en-US" sz="1200" b="1"/>
              <a:t>50.8.4.1</a:t>
            </a:r>
            <a:r>
              <a:rPr lang="en-US" sz="1200"/>
              <a:t> Temporary cooking operations conducted in tents shall comply with NFPA 102 and Chapter 25, </a:t>
            </a:r>
            <a:r>
              <a:rPr lang="en-US" sz="1200" u="sng"/>
              <a:t>Grandstands, Seating &amp; Membrane Structures.</a:t>
            </a:r>
          </a:p>
          <a:p>
            <a:pPr marL="274320" lvl="1" indent="0">
              <a:buClr>
                <a:srgbClr val="9E3611"/>
              </a:buClr>
              <a:buNone/>
            </a:pPr>
            <a:endParaRPr lang="en-US" sz="1200"/>
          </a:p>
          <a:p>
            <a:pPr lvl="1">
              <a:buClr>
                <a:srgbClr val="9E3611"/>
              </a:buClr>
            </a:pPr>
            <a:r>
              <a:rPr lang="en-US" sz="1200" b="1"/>
              <a:t>50.8.5.1</a:t>
            </a:r>
            <a:r>
              <a:rPr lang="en-US" sz="1200"/>
              <a:t> Electric generator and internal combustion power sources used for mobile or temporary cooking shall comply with 50.8.5</a:t>
            </a:r>
          </a:p>
          <a:p>
            <a:pPr marL="274320" lvl="1" indent="0">
              <a:buClr>
                <a:srgbClr val="9E3611"/>
              </a:buClr>
              <a:buNone/>
            </a:pPr>
            <a:endParaRPr lang="en-US" sz="1200"/>
          </a:p>
          <a:p>
            <a:pPr lvl="1">
              <a:buClr>
                <a:srgbClr val="9E3611"/>
              </a:buClr>
            </a:pPr>
            <a:r>
              <a:rPr lang="en-US" sz="1200" b="1"/>
              <a:t>50.8.7.1</a:t>
            </a:r>
            <a:r>
              <a:rPr lang="en-US" sz="1200"/>
              <a:t> LP-Gas systems for mobile cooking operations shall comply with NFPA 58</a:t>
            </a:r>
          </a:p>
          <a:p>
            <a:pPr lvl="2">
              <a:buClr>
                <a:srgbClr val="9E3611"/>
              </a:buClr>
            </a:pPr>
            <a:r>
              <a:rPr lang="en-US" sz="1100" b="1"/>
              <a:t>50.8.7.3.2</a:t>
            </a:r>
            <a:r>
              <a:rPr lang="en-US" sz="1100"/>
              <a:t> The LP-Gas leak detection system shall be tested monthly</a:t>
            </a:r>
          </a:p>
          <a:p>
            <a:pPr lvl="2">
              <a:buClr>
                <a:srgbClr val="9E3611"/>
              </a:buClr>
            </a:pPr>
            <a:r>
              <a:rPr lang="en-US" sz="1100" b="1"/>
              <a:t>50.8.7.3.5</a:t>
            </a:r>
            <a:r>
              <a:rPr lang="en-US" sz="1100"/>
              <a:t> LP-Gas leak detection testing shall be documented and the documentation be held in the mobile or temporary unit and made available to the AHJ upon request.</a:t>
            </a:r>
          </a:p>
          <a:p>
            <a:pPr lvl="1">
              <a:buClr>
                <a:srgbClr val="9E3611"/>
              </a:buClr>
            </a:pPr>
            <a:endParaRPr lang="en-US" sz="1200"/>
          </a:p>
          <a:p>
            <a:pPr lvl="1">
              <a:buClr>
                <a:srgbClr val="9E3611"/>
              </a:buClr>
            </a:pPr>
            <a:endParaRPr lang="en-US" sz="1100"/>
          </a:p>
          <a:p>
            <a:pPr marL="274320" lvl="1" indent="0">
              <a:buClr>
                <a:srgbClr val="9E3611"/>
              </a:buClr>
              <a:buNone/>
            </a:pPr>
            <a:endParaRPr lang="en-US" sz="900"/>
          </a:p>
          <a:p>
            <a:pPr lvl="1">
              <a:buClr>
                <a:srgbClr val="9E3611"/>
              </a:buClr>
            </a:pPr>
            <a:endParaRPr lang="en-US" sz="900"/>
          </a:p>
          <a:p>
            <a:pPr lvl="1">
              <a:buClr>
                <a:srgbClr val="9E3611"/>
              </a:buClr>
            </a:pPr>
            <a:endParaRPr lang="en-US" sz="900"/>
          </a:p>
          <a:p>
            <a:pPr marL="274320" lvl="1" indent="0">
              <a:buClr>
                <a:srgbClr val="9E3611"/>
              </a:buClr>
              <a:buNone/>
            </a:pPr>
            <a:endParaRPr lang="en-US" sz="900"/>
          </a:p>
        </p:txBody>
      </p:sp>
      <p:pic>
        <p:nvPicPr>
          <p:cNvPr id="8" name="Content Placeholder 7" descr="A cover of a fire prevention code&#10;&#10;Description automatically generated">
            <a:extLst>
              <a:ext uri="{FF2B5EF4-FFF2-40B4-BE49-F238E27FC236}">
                <a16:creationId xmlns:a16="http://schemas.microsoft.com/office/drawing/2014/main" id="{C13ADDB4-4CE8-9033-BC83-FE111EFB2120}"/>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09823" y="1688123"/>
            <a:ext cx="3615396" cy="4484078"/>
          </a:xfrm>
        </p:spPr>
      </p:pic>
    </p:spTree>
    <p:extLst>
      <p:ext uri="{BB962C8B-B14F-4D97-AF65-F5344CB8AC3E}">
        <p14:creationId xmlns:p14="http://schemas.microsoft.com/office/powerpoint/2010/main" val="356562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FDF4D-6073-8A7E-A12B-8F615651B579}"/>
              </a:ext>
            </a:extLst>
          </p:cNvPr>
          <p:cNvSpPr>
            <a:spLocks noGrp="1"/>
          </p:cNvSpPr>
          <p:nvPr>
            <p:ph type="title"/>
          </p:nvPr>
        </p:nvSpPr>
        <p:spPr>
          <a:xfrm>
            <a:off x="1069848" y="484632"/>
            <a:ext cx="9486901" cy="1418844"/>
          </a:xfrm>
          <a:solidFill>
            <a:srgbClr val="87291C">
              <a:alpha val="75000"/>
            </a:srgbClr>
          </a:solidFill>
        </p:spPr>
        <p:txBody>
          <a:bodyPr/>
          <a:lstStyle/>
          <a:p>
            <a:r>
              <a:rPr lang="en-US">
                <a:highlight>
                  <a:srgbClr val="C0C0C0"/>
                </a:highlight>
              </a:rPr>
              <a:t>NFPA 96 requirements </a:t>
            </a:r>
            <a:endParaRPr lang="en-US">
              <a:highlight>
                <a:srgbClr val="C0C0C0"/>
              </a:highlight>
              <a:latin typeface="Rockwell Condensed"/>
            </a:endParaRPr>
          </a:p>
        </p:txBody>
      </p:sp>
      <p:pic>
        <p:nvPicPr>
          <p:cNvPr id="5" name="Content Placeholder 4">
            <a:extLst>
              <a:ext uri="{FF2B5EF4-FFF2-40B4-BE49-F238E27FC236}">
                <a16:creationId xmlns:a16="http://schemas.microsoft.com/office/drawing/2014/main" id="{7F9304D1-6E8B-CA3F-DBF2-9E4AB72288E5}"/>
              </a:ext>
            </a:extLst>
          </p:cNvPr>
          <p:cNvPicPr>
            <a:picLocks noGrp="1" noChangeAspect="1"/>
          </p:cNvPicPr>
          <p:nvPr>
            <p:ph sz="half" idx="1"/>
          </p:nvPr>
        </p:nvPicPr>
        <p:blipFill>
          <a:blip r:embed="rId3"/>
          <a:stretch>
            <a:fillRect/>
          </a:stretch>
        </p:blipFill>
        <p:spPr>
          <a:xfrm>
            <a:off x="1285378" y="1639627"/>
            <a:ext cx="4240994" cy="4805899"/>
          </a:xfrm>
        </p:spPr>
      </p:pic>
      <p:sp>
        <p:nvSpPr>
          <p:cNvPr id="4" name="Content Placeholder 3">
            <a:extLst>
              <a:ext uri="{FF2B5EF4-FFF2-40B4-BE49-F238E27FC236}">
                <a16:creationId xmlns:a16="http://schemas.microsoft.com/office/drawing/2014/main" id="{AEC98AEA-D84C-69A4-CC63-22A36F75799D}"/>
              </a:ext>
            </a:extLst>
          </p:cNvPr>
          <p:cNvSpPr>
            <a:spLocks noGrp="1"/>
          </p:cNvSpPr>
          <p:nvPr>
            <p:ph sz="half" idx="2"/>
          </p:nvPr>
        </p:nvSpPr>
        <p:spPr>
          <a:xfrm>
            <a:off x="5878381" y="1955099"/>
            <a:ext cx="4754880" cy="4366922"/>
          </a:xfrm>
        </p:spPr>
        <p:txBody>
          <a:bodyPr vert="horz" lIns="91440" tIns="45720" rIns="91440" bIns="45720" rtlCol="0" anchor="t">
            <a:normAutofit/>
          </a:bodyPr>
          <a:lstStyle/>
          <a:p>
            <a:r>
              <a:rPr lang="en-US" sz="1200" b="1" u="sng"/>
              <a:t>96:17.2 </a:t>
            </a:r>
            <a:r>
              <a:rPr lang="en-US" sz="1200"/>
              <a:t>Check that there is a 10 ft clearance away from buildings, structures, vehicles, and any combustible materials. </a:t>
            </a:r>
          </a:p>
          <a:p>
            <a:pPr>
              <a:buClr>
                <a:srgbClr val="9E3611"/>
              </a:buClr>
            </a:pPr>
            <a:r>
              <a:rPr lang="en-US" sz="1200" b="1" u="sng"/>
              <a:t>96:10.1.2 </a:t>
            </a:r>
            <a:r>
              <a:rPr lang="en-US" sz="1200"/>
              <a:t>Check that appliances using combustible media are protected by an approved fire extinguishing system. </a:t>
            </a:r>
          </a:p>
          <a:p>
            <a:pPr>
              <a:buClr>
                <a:srgbClr val="9E3611"/>
              </a:buClr>
            </a:pPr>
            <a:r>
              <a:rPr lang="en-US" sz="1200" b="1" u="sng"/>
              <a:t>96:10.9 </a:t>
            </a:r>
            <a:r>
              <a:rPr lang="en-US" sz="1200"/>
              <a:t>Verify portable fire extinguishers have been selected and installed in kitchen areas in accordance with NFPA 10. </a:t>
            </a:r>
          </a:p>
          <a:p>
            <a:pPr>
              <a:buClr>
                <a:srgbClr val="9E3611"/>
              </a:buClr>
            </a:pPr>
            <a:r>
              <a:rPr lang="en-US" sz="1200" b="1" u="sng"/>
              <a:t>96:17.8.1</a:t>
            </a:r>
            <a:r>
              <a:rPr lang="en-US" sz="1200"/>
              <a:t> Ensure all electrical appliances, fixtures, equipment, and wiring comply with NFPA 70. </a:t>
            </a:r>
          </a:p>
          <a:p>
            <a:pPr>
              <a:buClr>
                <a:srgbClr val="9E3611"/>
              </a:buClr>
            </a:pPr>
            <a:r>
              <a:rPr lang="en-US" sz="1200" b="1" u="sng"/>
              <a:t>96:12.4 </a:t>
            </a:r>
            <a:r>
              <a:rPr lang="en-US" sz="1200"/>
              <a:t>Cooking equipment including cooking ventilation system, cleaned regularly by removing grease. </a:t>
            </a:r>
          </a:p>
          <a:p>
            <a:pPr>
              <a:buClr>
                <a:srgbClr val="9E3611"/>
              </a:buClr>
            </a:pPr>
            <a:r>
              <a:rPr lang="en-US" sz="1200" b="1" u="sng"/>
              <a:t>96:17.10 </a:t>
            </a:r>
            <a:r>
              <a:rPr lang="en-US" sz="1200"/>
              <a:t>Ensure workers are trained in the following:</a:t>
            </a:r>
            <a:endParaRPr lang="en-US" sz="1200" b="1" u="sng"/>
          </a:p>
          <a:p>
            <a:pPr lvl="1">
              <a:buClr>
                <a:srgbClr val="9E3611"/>
              </a:buClr>
            </a:pPr>
            <a:r>
              <a:rPr lang="en-US" sz="1050"/>
              <a:t>Proper use of portable fire extinguishers and equipment </a:t>
            </a:r>
          </a:p>
          <a:p>
            <a:pPr lvl="1">
              <a:buClr>
                <a:srgbClr val="9E3611"/>
              </a:buClr>
            </a:pPr>
            <a:r>
              <a:rPr lang="en-US" sz="1050"/>
              <a:t>Method of shutting of fuel source</a:t>
            </a:r>
          </a:p>
          <a:p>
            <a:pPr lvl="1">
              <a:buClr>
                <a:srgbClr val="9E3611"/>
              </a:buClr>
            </a:pPr>
            <a:r>
              <a:rPr lang="en-US" sz="1050"/>
              <a:t>Procedure for notifying local fire department </a:t>
            </a:r>
          </a:p>
          <a:p>
            <a:pPr lvl="1">
              <a:buClr>
                <a:srgbClr val="9E3611"/>
              </a:buClr>
            </a:pPr>
            <a:r>
              <a:rPr lang="en-US" sz="1050"/>
              <a:t>Procedure for how to perform simple leak tests on gas connections </a:t>
            </a:r>
          </a:p>
          <a:p>
            <a:pPr lvl="1">
              <a:buClr>
                <a:srgbClr val="9E3611"/>
              </a:buClr>
            </a:pPr>
            <a:endParaRPr lang="en-US" sz="900"/>
          </a:p>
          <a:p>
            <a:pPr marL="274320" lvl="1" indent="0">
              <a:buClr>
                <a:srgbClr val="9E3611"/>
              </a:buClr>
              <a:buNone/>
            </a:pPr>
            <a:endParaRPr lang="en-US" sz="900"/>
          </a:p>
          <a:p>
            <a:pPr lvl="1">
              <a:buClr>
                <a:srgbClr val="9E3611"/>
              </a:buClr>
            </a:pPr>
            <a:endParaRPr lang="en-US" sz="900"/>
          </a:p>
          <a:p>
            <a:pPr lvl="1">
              <a:buClr>
                <a:srgbClr val="9E3611"/>
              </a:buClr>
            </a:pPr>
            <a:endParaRPr lang="en-US" sz="900"/>
          </a:p>
          <a:p>
            <a:pPr marL="274320" lvl="1" indent="0">
              <a:buClr>
                <a:srgbClr val="9E3611"/>
              </a:buClr>
              <a:buNone/>
            </a:pPr>
            <a:endParaRPr lang="en-US" sz="900"/>
          </a:p>
        </p:txBody>
      </p:sp>
    </p:spTree>
    <p:extLst>
      <p:ext uri="{BB962C8B-B14F-4D97-AF65-F5344CB8AC3E}">
        <p14:creationId xmlns:p14="http://schemas.microsoft.com/office/powerpoint/2010/main" val="1095315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C96A-CB72-F60F-ABE2-880B4EA730DC}"/>
              </a:ext>
            </a:extLst>
          </p:cNvPr>
          <p:cNvSpPr>
            <a:spLocks noGrp="1"/>
          </p:cNvSpPr>
          <p:nvPr>
            <p:ph type="title"/>
          </p:nvPr>
        </p:nvSpPr>
        <p:spPr>
          <a:xfrm>
            <a:off x="1069848" y="484632"/>
            <a:ext cx="9606517" cy="1609344"/>
          </a:xfrm>
          <a:solidFill>
            <a:srgbClr val="992E20">
              <a:alpha val="75000"/>
            </a:srgbClr>
          </a:solidFill>
        </p:spPr>
        <p:txBody>
          <a:bodyPr/>
          <a:lstStyle/>
          <a:p>
            <a:r>
              <a:rPr lang="en-US">
                <a:highlight>
                  <a:srgbClr val="C0C0C0"/>
                </a:highlight>
              </a:rPr>
              <a:t>NFPA requirements </a:t>
            </a:r>
            <a:endParaRPr lang="en-US">
              <a:highlight>
                <a:srgbClr val="C0C0C0"/>
              </a:highlight>
              <a:latin typeface="Rockwell Condensed"/>
            </a:endParaRPr>
          </a:p>
        </p:txBody>
      </p:sp>
      <p:pic>
        <p:nvPicPr>
          <p:cNvPr id="5" name="Content Placeholder 4">
            <a:extLst>
              <a:ext uri="{FF2B5EF4-FFF2-40B4-BE49-F238E27FC236}">
                <a16:creationId xmlns:a16="http://schemas.microsoft.com/office/drawing/2014/main" id="{60751C81-71D0-817C-B024-DE34701E77FA}"/>
              </a:ext>
            </a:extLst>
          </p:cNvPr>
          <p:cNvPicPr>
            <a:picLocks noGrp="1" noChangeAspect="1"/>
          </p:cNvPicPr>
          <p:nvPr>
            <p:ph sz="half" idx="1"/>
          </p:nvPr>
        </p:nvPicPr>
        <p:blipFill>
          <a:blip r:embed="rId3"/>
          <a:stretch>
            <a:fillRect/>
          </a:stretch>
        </p:blipFill>
        <p:spPr>
          <a:xfrm>
            <a:off x="1547194" y="1680654"/>
            <a:ext cx="3729305" cy="5032034"/>
          </a:xfrm>
        </p:spPr>
      </p:pic>
      <p:pic>
        <p:nvPicPr>
          <p:cNvPr id="6" name="Content Placeholder 5">
            <a:extLst>
              <a:ext uri="{FF2B5EF4-FFF2-40B4-BE49-F238E27FC236}">
                <a16:creationId xmlns:a16="http://schemas.microsoft.com/office/drawing/2014/main" id="{1B2F9214-FCB7-FABB-3001-5F07A43C2F8D}"/>
              </a:ext>
            </a:extLst>
          </p:cNvPr>
          <p:cNvPicPr>
            <a:picLocks noGrp="1" noChangeAspect="1"/>
          </p:cNvPicPr>
          <p:nvPr>
            <p:ph sz="half" idx="2"/>
          </p:nvPr>
        </p:nvPicPr>
        <p:blipFill>
          <a:blip r:embed="rId4"/>
          <a:stretch>
            <a:fillRect/>
          </a:stretch>
        </p:blipFill>
        <p:spPr>
          <a:xfrm>
            <a:off x="6460570" y="1680654"/>
            <a:ext cx="3817910" cy="5032034"/>
          </a:xfrm>
        </p:spPr>
      </p:pic>
    </p:spTree>
    <p:extLst>
      <p:ext uri="{BB962C8B-B14F-4D97-AF65-F5344CB8AC3E}">
        <p14:creationId xmlns:p14="http://schemas.microsoft.com/office/powerpoint/2010/main" val="340640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C0DCE3-8753-43BB-86D2-6452D91E4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28BC7A6-65CA-4655-8641-7BDE9699B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8755CF4-45A8-4971-A14E-D6DE02B482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421F62D5-850C-4310-A813-747E46433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CAD4B505-4A68-456B-9AFD-344192BE94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A7F9A339-5395-403B-B163-DFDDD9E09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9" name="Rectangle 18">
            <a:extLst>
              <a:ext uri="{FF2B5EF4-FFF2-40B4-BE49-F238E27FC236}">
                <a16:creationId xmlns:a16="http://schemas.microsoft.com/office/drawing/2014/main" id="{B945C839-5223-449A-83FF-07A83C46B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7D673E84-7710-46C2-AB60-0C54F719CC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087" y="1110053"/>
            <a:ext cx="3386371" cy="4580301"/>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DA5F9BD-7BBE-E98D-DF9B-4FB49120D1DE}"/>
              </a:ext>
            </a:extLst>
          </p:cNvPr>
          <p:cNvSpPr txBox="1"/>
          <p:nvPr/>
        </p:nvSpPr>
        <p:spPr>
          <a:xfrm>
            <a:off x="1113719" y="1432223"/>
            <a:ext cx="2897826" cy="335797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nSpc>
                <a:spcPct val="80000"/>
              </a:lnSpc>
              <a:spcBef>
                <a:spcPct val="0"/>
              </a:spcBef>
              <a:spcAft>
                <a:spcPts val="600"/>
              </a:spcAft>
            </a:pPr>
            <a:r>
              <a:rPr lang="en-US" sz="5100" kern="1200" cap="all" baseline="0">
                <a:blipFill dpi="0" rotWithShape="1">
                  <a:blip r:embed="rId4"/>
                  <a:srcRect/>
                  <a:tile tx="6350" ty="-127000" sx="65000" sy="64000" flip="none" algn="tl"/>
                </a:blipFill>
                <a:latin typeface="+mj-lt"/>
                <a:ea typeface="+mj-ea"/>
                <a:cs typeface="+mj-cs"/>
              </a:rPr>
              <a:t>MOBILE FOOD VEHICLE INSPECTION CHECKLIST</a:t>
            </a:r>
          </a:p>
        </p:txBody>
      </p:sp>
      <p:sp>
        <p:nvSpPr>
          <p:cNvPr id="23" name="Rectangle 22">
            <a:extLst>
              <a:ext uri="{FF2B5EF4-FFF2-40B4-BE49-F238E27FC236}">
                <a16:creationId xmlns:a16="http://schemas.microsoft.com/office/drawing/2014/main" id="{139CA32C-70F8-4CA5-AA5D-57191F4D8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033" y="928117"/>
            <a:ext cx="338328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8E384E4-6968-FEBE-7305-35903C085F3F}"/>
              </a:ext>
            </a:extLst>
          </p:cNvPr>
          <p:cNvPicPr>
            <a:picLocks noChangeAspect="1"/>
          </p:cNvPicPr>
          <p:nvPr/>
        </p:nvPicPr>
        <p:blipFill rotWithShape="1">
          <a:blip r:embed="rId6"/>
          <a:srcRect l="31208" t="15638" r="31494" b="8895"/>
          <a:stretch/>
        </p:blipFill>
        <p:spPr>
          <a:xfrm>
            <a:off x="4190915" y="727038"/>
            <a:ext cx="3708331" cy="5070774"/>
          </a:xfrm>
          <a:prstGeom prst="rect">
            <a:avLst/>
          </a:prstGeom>
        </p:spPr>
      </p:pic>
      <p:pic>
        <p:nvPicPr>
          <p:cNvPr id="3" name="Picture 2">
            <a:extLst>
              <a:ext uri="{FF2B5EF4-FFF2-40B4-BE49-F238E27FC236}">
                <a16:creationId xmlns:a16="http://schemas.microsoft.com/office/drawing/2014/main" id="{02D2F75F-7EA1-4E27-6E3B-2B35D47EE9AE}"/>
              </a:ext>
            </a:extLst>
          </p:cNvPr>
          <p:cNvPicPr>
            <a:picLocks noChangeAspect="1"/>
          </p:cNvPicPr>
          <p:nvPr/>
        </p:nvPicPr>
        <p:blipFill rotWithShape="1">
          <a:blip r:embed="rId7"/>
          <a:srcRect l="30812" t="15083" r="31368" b="8748"/>
          <a:stretch/>
        </p:blipFill>
        <p:spPr>
          <a:xfrm>
            <a:off x="7905733" y="725275"/>
            <a:ext cx="3940621" cy="5090417"/>
          </a:xfrm>
          <a:prstGeom prst="rect">
            <a:avLst/>
          </a:prstGeom>
        </p:spPr>
      </p:pic>
      <p:sp>
        <p:nvSpPr>
          <p:cNvPr id="25" name="Rectangle 24">
            <a:extLst>
              <a:ext uri="{FF2B5EF4-FFF2-40B4-BE49-F238E27FC236}">
                <a16:creationId xmlns:a16="http://schemas.microsoft.com/office/drawing/2014/main" id="{22A7090A-8739-4C0E-AE2B-E9574F83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033" y="5782820"/>
            <a:ext cx="338328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74DD241-70FF-4D92-99B7-2E3262D347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28" name="Oval 27">
              <a:extLst>
                <a:ext uri="{FF2B5EF4-FFF2-40B4-BE49-F238E27FC236}">
                  <a16:creationId xmlns:a16="http://schemas.microsoft.com/office/drawing/2014/main" id="{37C4DBDA-CE47-4C85-9D28-009A33B03B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5402800A-EB0F-495B-AD52-CBAF6B3FF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5" name="TextBox 4">
            <a:extLst>
              <a:ext uri="{FF2B5EF4-FFF2-40B4-BE49-F238E27FC236}">
                <a16:creationId xmlns:a16="http://schemas.microsoft.com/office/drawing/2014/main" id="{9EBB4C89-589E-CCE4-2FE1-92EE0B7EB002}"/>
              </a:ext>
            </a:extLst>
          </p:cNvPr>
          <p:cNvSpPr txBox="1"/>
          <p:nvPr/>
        </p:nvSpPr>
        <p:spPr>
          <a:xfrm>
            <a:off x="-1929" y="275863"/>
            <a:ext cx="121987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solidFill>
                  <a:schemeClr val="accent1"/>
                </a:solidFill>
                <a:latin typeface="Times New Roman"/>
                <a:cs typeface="Times New Roman"/>
              </a:rPr>
              <a:t>Proposed Inspection Plans</a:t>
            </a:r>
            <a:endParaRPr lang="en-US" sz="2400">
              <a:solidFill>
                <a:schemeClr val="accent1"/>
              </a:solidFill>
              <a:latin typeface="Times New Roman"/>
              <a:cs typeface="Times New Roman"/>
            </a:endParaRPr>
          </a:p>
        </p:txBody>
      </p:sp>
    </p:spTree>
    <p:extLst>
      <p:ext uri="{BB962C8B-B14F-4D97-AF65-F5344CB8AC3E}">
        <p14:creationId xmlns:p14="http://schemas.microsoft.com/office/powerpoint/2010/main" val="164994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3E9FBC8E-8666-4442-8D7D-B250510CD4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84" y="2005"/>
            <a:ext cx="10908632" cy="6853991"/>
          </a:xfrm>
          <a:custGeom>
            <a:avLst/>
            <a:gdLst>
              <a:gd name="connsiteX0" fmla="*/ 9059740 w 10908632"/>
              <a:gd name="connsiteY0" fmla="*/ 0 h 6853991"/>
              <a:gd name="connsiteX1" fmla="*/ 9694921 w 10908632"/>
              <a:gd name="connsiteY1" fmla="*/ 0 h 6853991"/>
              <a:gd name="connsiteX2" fmla="*/ 9825053 w 10908632"/>
              <a:gd name="connsiteY2" fmla="*/ 165594 h 6853991"/>
              <a:gd name="connsiteX3" fmla="*/ 10908632 w 10908632"/>
              <a:gd name="connsiteY3" fmla="*/ 3429000 h 6853991"/>
              <a:gd name="connsiteX4" fmla="*/ 9825053 w 10908632"/>
              <a:gd name="connsiteY4" fmla="*/ 6692406 h 6853991"/>
              <a:gd name="connsiteX5" fmla="*/ 9698072 w 10908632"/>
              <a:gd name="connsiteY5" fmla="*/ 6853991 h 6853991"/>
              <a:gd name="connsiteX6" fmla="*/ 9063562 w 10908632"/>
              <a:gd name="connsiteY6" fmla="*/ 6853991 h 6853991"/>
              <a:gd name="connsiteX7" fmla="*/ 9138428 w 10908632"/>
              <a:gd name="connsiteY7" fmla="*/ 6775466 h 6853991"/>
              <a:gd name="connsiteX8" fmla="*/ 10431379 w 10908632"/>
              <a:gd name="connsiteY8" fmla="*/ 3429000 h 6853991"/>
              <a:gd name="connsiteX9" fmla="*/ 9138428 w 10908632"/>
              <a:gd name="connsiteY9" fmla="*/ 82534 h 6853991"/>
              <a:gd name="connsiteX10" fmla="*/ 2037821 w 10908632"/>
              <a:gd name="connsiteY10" fmla="*/ 0 h 6853991"/>
              <a:gd name="connsiteX11" fmla="*/ 8870811 w 10908632"/>
              <a:gd name="connsiteY11" fmla="*/ 0 h 6853991"/>
              <a:gd name="connsiteX12" fmla="*/ 8877212 w 10908632"/>
              <a:gd name="connsiteY12" fmla="*/ 6103 h 6853991"/>
              <a:gd name="connsiteX13" fmla="*/ 10295021 w 10908632"/>
              <a:gd name="connsiteY13" fmla="*/ 3429000 h 6853991"/>
              <a:gd name="connsiteX14" fmla="*/ 8877212 w 10908632"/>
              <a:gd name="connsiteY14" fmla="*/ 6851897 h 6853991"/>
              <a:gd name="connsiteX15" fmla="*/ 8875015 w 10908632"/>
              <a:gd name="connsiteY15" fmla="*/ 6853991 h 6853991"/>
              <a:gd name="connsiteX16" fmla="*/ 2033617 w 10908632"/>
              <a:gd name="connsiteY16" fmla="*/ 6853991 h 6853991"/>
              <a:gd name="connsiteX17" fmla="*/ 2031421 w 10908632"/>
              <a:gd name="connsiteY17" fmla="*/ 6851897 h 6853991"/>
              <a:gd name="connsiteX18" fmla="*/ 613611 w 10908632"/>
              <a:gd name="connsiteY18" fmla="*/ 3429000 h 6853991"/>
              <a:gd name="connsiteX19" fmla="*/ 2031420 w 10908632"/>
              <a:gd name="connsiteY19" fmla="*/ 6103 h 6853991"/>
              <a:gd name="connsiteX20" fmla="*/ 1213711 w 10908632"/>
              <a:gd name="connsiteY20" fmla="*/ 0 h 6853991"/>
              <a:gd name="connsiteX21" fmla="*/ 1848893 w 10908632"/>
              <a:gd name="connsiteY21" fmla="*/ 0 h 6853991"/>
              <a:gd name="connsiteX22" fmla="*/ 1770204 w 10908632"/>
              <a:gd name="connsiteY22" fmla="*/ 82534 h 6853991"/>
              <a:gd name="connsiteX23" fmla="*/ 477253 w 10908632"/>
              <a:gd name="connsiteY23" fmla="*/ 3429000 h 6853991"/>
              <a:gd name="connsiteX24" fmla="*/ 1770204 w 10908632"/>
              <a:gd name="connsiteY24" fmla="*/ 6775466 h 6853991"/>
              <a:gd name="connsiteX25" fmla="*/ 1845071 w 10908632"/>
              <a:gd name="connsiteY25" fmla="*/ 6853991 h 6853991"/>
              <a:gd name="connsiteX26" fmla="*/ 1210561 w 10908632"/>
              <a:gd name="connsiteY26" fmla="*/ 6853991 h 6853991"/>
              <a:gd name="connsiteX27" fmla="*/ 1083579 w 10908632"/>
              <a:gd name="connsiteY27" fmla="*/ 6692406 h 6853991"/>
              <a:gd name="connsiteX28" fmla="*/ 0 w 10908632"/>
              <a:gd name="connsiteY28" fmla="*/ 3429000 h 6853991"/>
              <a:gd name="connsiteX29" fmla="*/ 1083579 w 10908632"/>
              <a:gd name="connsiteY29" fmla="*/ 165594 h 6853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908632" h="6853991">
                <a:moveTo>
                  <a:pt x="9059740" y="0"/>
                </a:moveTo>
                <a:lnTo>
                  <a:pt x="9694921" y="0"/>
                </a:lnTo>
                <a:lnTo>
                  <a:pt x="9825053" y="165594"/>
                </a:lnTo>
                <a:cubicBezTo>
                  <a:pt x="10505610" y="1075607"/>
                  <a:pt x="10908632" y="2205238"/>
                  <a:pt x="10908632" y="3429000"/>
                </a:cubicBezTo>
                <a:cubicBezTo>
                  <a:pt x="10908632" y="4652762"/>
                  <a:pt x="10505610" y="5782393"/>
                  <a:pt x="9825053" y="6692406"/>
                </a:cubicBezTo>
                <a:lnTo>
                  <a:pt x="9698072" y="6853991"/>
                </a:lnTo>
                <a:lnTo>
                  <a:pt x="9063562" y="6853991"/>
                </a:lnTo>
                <a:lnTo>
                  <a:pt x="9138428" y="6775466"/>
                </a:lnTo>
                <a:cubicBezTo>
                  <a:pt x="9941761" y="5891604"/>
                  <a:pt x="10431379" y="4717480"/>
                  <a:pt x="10431379" y="3429000"/>
                </a:cubicBezTo>
                <a:cubicBezTo>
                  <a:pt x="10431379" y="2140521"/>
                  <a:pt x="9941761" y="966397"/>
                  <a:pt x="9138428" y="82534"/>
                </a:cubicBezTo>
                <a:close/>
                <a:moveTo>
                  <a:pt x="2037821" y="0"/>
                </a:moveTo>
                <a:lnTo>
                  <a:pt x="8870811" y="0"/>
                </a:lnTo>
                <a:lnTo>
                  <a:pt x="8877212" y="6103"/>
                </a:lnTo>
                <a:cubicBezTo>
                  <a:pt x="9753207" y="882099"/>
                  <a:pt x="10295021" y="2092275"/>
                  <a:pt x="10295021" y="3429000"/>
                </a:cubicBezTo>
                <a:cubicBezTo>
                  <a:pt x="10295021" y="4765725"/>
                  <a:pt x="9753207" y="5975902"/>
                  <a:pt x="8877212" y="6851897"/>
                </a:cubicBezTo>
                <a:lnTo>
                  <a:pt x="8875015" y="6853991"/>
                </a:lnTo>
                <a:lnTo>
                  <a:pt x="2033617" y="6853991"/>
                </a:lnTo>
                <a:lnTo>
                  <a:pt x="2031421" y="6851897"/>
                </a:lnTo>
                <a:cubicBezTo>
                  <a:pt x="1155426" y="5975902"/>
                  <a:pt x="613611" y="4765725"/>
                  <a:pt x="613611" y="3429000"/>
                </a:cubicBezTo>
                <a:cubicBezTo>
                  <a:pt x="613611" y="2092275"/>
                  <a:pt x="1155425" y="882099"/>
                  <a:pt x="2031420" y="6103"/>
                </a:cubicBezTo>
                <a:close/>
                <a:moveTo>
                  <a:pt x="1213711" y="0"/>
                </a:moveTo>
                <a:lnTo>
                  <a:pt x="1848893" y="0"/>
                </a:lnTo>
                <a:lnTo>
                  <a:pt x="1770204" y="82534"/>
                </a:lnTo>
                <a:cubicBezTo>
                  <a:pt x="966871" y="966397"/>
                  <a:pt x="477253" y="2140521"/>
                  <a:pt x="477253" y="3429000"/>
                </a:cubicBezTo>
                <a:cubicBezTo>
                  <a:pt x="477253" y="4717480"/>
                  <a:pt x="966872" y="5891604"/>
                  <a:pt x="1770204" y="6775466"/>
                </a:cubicBezTo>
                <a:lnTo>
                  <a:pt x="1845071" y="6853991"/>
                </a:lnTo>
                <a:lnTo>
                  <a:pt x="1210561" y="6853991"/>
                </a:lnTo>
                <a:lnTo>
                  <a:pt x="1083579" y="6692406"/>
                </a:lnTo>
                <a:cubicBezTo>
                  <a:pt x="403022" y="5782393"/>
                  <a:pt x="0" y="4652762"/>
                  <a:pt x="0" y="3429000"/>
                </a:cubicBezTo>
                <a:cubicBezTo>
                  <a:pt x="0" y="2205238"/>
                  <a:pt x="403022" y="1075607"/>
                  <a:pt x="1083579" y="165594"/>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pic>
        <p:nvPicPr>
          <p:cNvPr id="2" name="Picture 1">
            <a:extLst>
              <a:ext uri="{FF2B5EF4-FFF2-40B4-BE49-F238E27FC236}">
                <a16:creationId xmlns:a16="http://schemas.microsoft.com/office/drawing/2014/main" id="{F8C770CF-3D1C-83EC-758C-9C06944F34E2}"/>
              </a:ext>
            </a:extLst>
          </p:cNvPr>
          <p:cNvPicPr>
            <a:picLocks noChangeAspect="1"/>
          </p:cNvPicPr>
          <p:nvPr/>
        </p:nvPicPr>
        <p:blipFill>
          <a:blip r:embed="rId2"/>
          <a:stretch>
            <a:fillRect/>
          </a:stretch>
        </p:blipFill>
        <p:spPr>
          <a:xfrm>
            <a:off x="2353545" y="404588"/>
            <a:ext cx="5246777" cy="5220546"/>
          </a:xfrm>
          <a:prstGeom prst="rect">
            <a:avLst/>
          </a:prstGeom>
        </p:spPr>
      </p:pic>
      <p:sp>
        <p:nvSpPr>
          <p:cNvPr id="5" name="Rectangle 4">
            <a:extLst>
              <a:ext uri="{FF2B5EF4-FFF2-40B4-BE49-F238E27FC236}">
                <a16:creationId xmlns:a16="http://schemas.microsoft.com/office/drawing/2014/main" id="{13018385-1D35-1EBE-D4A7-3C4E0ADB237E}"/>
              </a:ext>
            </a:extLst>
          </p:cNvPr>
          <p:cNvSpPr/>
          <p:nvPr/>
        </p:nvSpPr>
        <p:spPr>
          <a:xfrm>
            <a:off x="7785691" y="2579280"/>
            <a:ext cx="4022650" cy="152399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10AAE2E-5635-BB49-A5F3-6F2043E540C3}"/>
              </a:ext>
            </a:extLst>
          </p:cNvPr>
          <p:cNvSpPr/>
          <p:nvPr/>
        </p:nvSpPr>
        <p:spPr>
          <a:xfrm>
            <a:off x="7863663" y="2793704"/>
            <a:ext cx="3872022" cy="108983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chemeClr val="tx1"/>
                </a:solidFill>
              </a:rPr>
              <a:t>Proposed Inspection Plans </a:t>
            </a:r>
          </a:p>
        </p:txBody>
      </p:sp>
    </p:spTree>
    <p:extLst>
      <p:ext uri="{BB962C8B-B14F-4D97-AF65-F5344CB8AC3E}">
        <p14:creationId xmlns:p14="http://schemas.microsoft.com/office/powerpoint/2010/main" val="466024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en-US"/>
            </a:p>
          </p:txBody>
        </p:sp>
        <p:sp>
          <p:nvSpPr>
            <p:cNvPr id="10"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en-US"/>
            </a:p>
          </p:txBody>
        </p:sp>
      </p:grpSp>
      <p:sp useBgFill="1">
        <p:nvSpPr>
          <p:cNvPr id="12" name="Rectangle 11">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0E2EBAE8-485A-F83D-40D9-8CDA1C53A9D2}"/>
              </a:ext>
            </a:extLst>
          </p:cNvPr>
          <p:cNvSpPr>
            <a:spLocks noGrp="1"/>
          </p:cNvSpPr>
          <p:nvPr>
            <p:ph type="ctrTitle"/>
          </p:nvPr>
        </p:nvSpPr>
        <p:spPr>
          <a:xfrm>
            <a:off x="643468" y="643466"/>
            <a:ext cx="3686312" cy="5528734"/>
          </a:xfrm>
        </p:spPr>
        <p:txBody>
          <a:bodyPr vert="horz" lIns="91440" tIns="45720" rIns="91440" bIns="45720" rtlCol="0" anchor="ctr">
            <a:normAutofit/>
          </a:bodyPr>
          <a:lstStyle/>
          <a:p>
            <a:pPr algn="r">
              <a:lnSpc>
                <a:spcPct val="90000"/>
              </a:lnSpc>
            </a:pPr>
            <a:r>
              <a:rPr lang="en-US" sz="4800" b="0">
                <a:solidFill>
                  <a:srgbClr val="FFFFFF"/>
                </a:solidFill>
              </a:rPr>
              <a:t>Food Truck Safety Agenda</a:t>
            </a:r>
            <a:endParaRPr lang="en-US" sz="4800">
              <a:solidFill>
                <a:srgbClr val="FFFFFF"/>
              </a:solidFill>
            </a:endParaRPr>
          </a:p>
        </p:txBody>
      </p:sp>
      <p:sp>
        <p:nvSpPr>
          <p:cNvPr id="3" name="Subtitle 2">
            <a:extLst>
              <a:ext uri="{FF2B5EF4-FFF2-40B4-BE49-F238E27FC236}">
                <a16:creationId xmlns:a16="http://schemas.microsoft.com/office/drawing/2014/main" id="{B3513AF4-9FB4-AB32-4CA1-44DD95B92C84}"/>
              </a:ext>
            </a:extLst>
          </p:cNvPr>
          <p:cNvSpPr>
            <a:spLocks noGrp="1"/>
          </p:cNvSpPr>
          <p:nvPr>
            <p:ph type="subTitle" idx="1"/>
          </p:nvPr>
        </p:nvSpPr>
        <p:spPr>
          <a:xfrm>
            <a:off x="5053780" y="599768"/>
            <a:ext cx="6074467" cy="5572432"/>
          </a:xfrm>
        </p:spPr>
        <p:txBody>
          <a:bodyPr vert="horz" lIns="91440" tIns="45720" rIns="91440" bIns="45720" rtlCol="0" anchor="ctr">
            <a:normAutofit/>
          </a:bodyPr>
          <a:lstStyle/>
          <a:p>
            <a:pPr indent="-182880">
              <a:buFont typeface="Wingdings" pitchFamily="2" charset="2"/>
              <a:buChar char="§"/>
            </a:pPr>
            <a:r>
              <a:rPr lang="en-US"/>
              <a:t>Definition of food trucks and their history</a:t>
            </a:r>
          </a:p>
          <a:p>
            <a:pPr indent="-182880">
              <a:buFont typeface="Wingdings" pitchFamily="2" charset="2"/>
              <a:buChar char="§"/>
            </a:pPr>
            <a:endParaRPr lang="en-US"/>
          </a:p>
          <a:p>
            <a:pPr indent="-182880">
              <a:buFont typeface="Wingdings" pitchFamily="2" charset="2"/>
              <a:buChar char="§"/>
            </a:pPr>
            <a:r>
              <a:rPr lang="en-US"/>
              <a:t>Dangers of food trucks</a:t>
            </a:r>
          </a:p>
          <a:p>
            <a:pPr indent="-182880">
              <a:buClr>
                <a:srgbClr val="9E3611"/>
              </a:buClr>
              <a:buFont typeface="Wingdings" pitchFamily="2" charset="2"/>
              <a:buChar char="§"/>
            </a:pPr>
            <a:endParaRPr lang="en-US"/>
          </a:p>
          <a:p>
            <a:pPr indent="-182880">
              <a:buFont typeface="Wingdings" pitchFamily="2" charset="2"/>
              <a:buChar char="§"/>
            </a:pPr>
            <a:r>
              <a:rPr lang="en-US"/>
              <a:t>Local ordinance </a:t>
            </a:r>
          </a:p>
          <a:p>
            <a:pPr indent="-182880">
              <a:buFont typeface="Wingdings" pitchFamily="2" charset="2"/>
              <a:buChar char="§"/>
            </a:pPr>
            <a:endParaRPr lang="en-US"/>
          </a:p>
          <a:p>
            <a:pPr indent="-182880">
              <a:buFont typeface="Wingdings" pitchFamily="2" charset="2"/>
              <a:buChar char="§"/>
            </a:pPr>
            <a:r>
              <a:rPr lang="en-US"/>
              <a:t>NFPA codes and standards</a:t>
            </a:r>
          </a:p>
          <a:p>
            <a:pPr indent="-182880">
              <a:buFont typeface="Wingdings" pitchFamily="2" charset="2"/>
              <a:buChar char="§"/>
            </a:pPr>
            <a:endParaRPr lang="en-US"/>
          </a:p>
          <a:p>
            <a:pPr indent="-182880">
              <a:buFont typeface="Wingdings" pitchFamily="2" charset="2"/>
              <a:buChar char="§"/>
            </a:pPr>
            <a:r>
              <a:rPr lang="en-US"/>
              <a:t>Proposed inspection plans</a:t>
            </a:r>
          </a:p>
        </p:txBody>
      </p:sp>
      <p:sp>
        <p:nvSpPr>
          <p:cNvPr id="16" name="Oval 15">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52358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Subtitle 2">
            <a:extLst>
              <a:ext uri="{FF2B5EF4-FFF2-40B4-BE49-F238E27FC236}">
                <a16:creationId xmlns:a16="http://schemas.microsoft.com/office/drawing/2014/main" id="{96A883D7-5B0A-FE02-FDA9-7CAE834BAF6B}"/>
              </a:ext>
            </a:extLst>
          </p:cNvPr>
          <p:cNvSpPr>
            <a:spLocks noGrp="1"/>
          </p:cNvSpPr>
          <p:nvPr>
            <p:ph type="subTitle" idx="1"/>
          </p:nvPr>
        </p:nvSpPr>
        <p:spPr>
          <a:xfrm>
            <a:off x="7019306" y="398963"/>
            <a:ext cx="5169646" cy="6263861"/>
          </a:xfrm>
        </p:spPr>
        <p:txBody>
          <a:bodyPr vert="horz" lIns="91440" tIns="45720" rIns="91440" bIns="45720" rtlCol="0" anchor="ctr">
            <a:normAutofit/>
          </a:bodyPr>
          <a:lstStyle/>
          <a:p>
            <a:pPr lvl="1" indent="-228600"/>
            <a:r>
              <a:rPr lang="en-US" sz="1600">
                <a:solidFill>
                  <a:schemeClr val="tx2"/>
                </a:solidFill>
                <a:ea typeface="+mn-lt"/>
                <a:cs typeface="+mn-lt"/>
              </a:rPr>
              <a:t>Technically defined as a </a:t>
            </a:r>
            <a:r>
              <a:rPr lang="en-US" sz="1600" b="1">
                <a:solidFill>
                  <a:schemeClr val="tx2"/>
                </a:solidFill>
                <a:ea typeface="+mn-lt"/>
                <a:cs typeface="+mn-lt"/>
              </a:rPr>
              <a:t>mobile food dispensing vehicle</a:t>
            </a:r>
            <a:r>
              <a:rPr lang="en-US" sz="1600">
                <a:solidFill>
                  <a:schemeClr val="tx2"/>
                </a:solidFill>
                <a:ea typeface="+mn-lt"/>
                <a:cs typeface="+mn-lt"/>
              </a:rPr>
              <a:t>, a food truck is defined by The </a:t>
            </a:r>
            <a:r>
              <a:rPr lang="en-US" sz="1600" b="1">
                <a:solidFill>
                  <a:schemeClr val="tx2"/>
                </a:solidFill>
                <a:ea typeface="+mn-lt"/>
                <a:cs typeface="+mn-lt"/>
              </a:rPr>
              <a:t>Florida Administrative Code 61C-1.002</a:t>
            </a:r>
            <a:r>
              <a:rPr lang="en-US" sz="1600">
                <a:solidFill>
                  <a:schemeClr val="tx2"/>
                </a:solidFill>
                <a:ea typeface="+mn-lt"/>
                <a:cs typeface="+mn-lt"/>
              </a:rPr>
              <a:t> as any vehicle that is a public food service establishment and that is self-propelled or otherwise movable from place to place. </a:t>
            </a:r>
          </a:p>
          <a:p>
            <a:pPr lvl="1" indent="-228600"/>
            <a:endParaRPr lang="en-US" sz="1600">
              <a:solidFill>
                <a:schemeClr val="tx2"/>
              </a:solidFill>
              <a:ea typeface="+mn-lt"/>
              <a:cs typeface="+mn-lt"/>
            </a:endParaRPr>
          </a:p>
          <a:p>
            <a:pPr lvl="1" indent="-228600"/>
            <a:r>
              <a:rPr lang="en-US" sz="1600">
                <a:solidFill>
                  <a:schemeClr val="tx2"/>
                </a:solidFill>
                <a:ea typeface="+mn-lt"/>
                <a:cs typeface="+mn-lt"/>
              </a:rPr>
              <a:t>Mobile food dispensing vehicles are completely enclosed and operate from a commissary or service base. They have permanent, self-contained utilities including power, water, and waste disposal.</a:t>
            </a:r>
            <a:endParaRPr lang="en-US" sz="1600" cap="none" spc="0">
              <a:solidFill>
                <a:schemeClr val="tx2"/>
              </a:solidFill>
              <a:ea typeface="Source Sans Pro"/>
            </a:endParaRPr>
          </a:p>
        </p:txBody>
      </p:sp>
      <p:grpSp>
        <p:nvGrpSpPr>
          <p:cNvPr id="21" name="Group 20">
            <a:extLst>
              <a:ext uri="{FF2B5EF4-FFF2-40B4-BE49-F238E27FC236}">
                <a16:creationId xmlns:a16="http://schemas.microsoft.com/office/drawing/2014/main" id="{B4CFDD4A-4FA1-4CD9-90D5-E253C2040BA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4818" y="720071"/>
            <a:ext cx="5417868" cy="5417858"/>
            <a:chOff x="1311770" y="720071"/>
            <a:chExt cx="5417868" cy="5417858"/>
          </a:xfrm>
        </p:grpSpPr>
        <p:sp>
          <p:nvSpPr>
            <p:cNvPr id="23" name="Oval 22">
              <a:extLst>
                <a:ext uri="{FF2B5EF4-FFF2-40B4-BE49-F238E27FC236}">
                  <a16:creationId xmlns:a16="http://schemas.microsoft.com/office/drawing/2014/main" id="{4AB5B6FA-7B4F-437A-9C78-144C7DCD1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1770" y="720071"/>
              <a:ext cx="5417868" cy="5417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A4199C21-6AE0-4F6F-AA96-6FFF97BB9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8390" y="1006688"/>
              <a:ext cx="4844628" cy="4844620"/>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E2914D1E-5CD1-04C3-A1A0-BEF4ECBD7866}"/>
              </a:ext>
            </a:extLst>
          </p:cNvPr>
          <p:cNvSpPr>
            <a:spLocks noGrp="1"/>
          </p:cNvSpPr>
          <p:nvPr>
            <p:ph type="ctrTitle"/>
          </p:nvPr>
        </p:nvSpPr>
        <p:spPr>
          <a:xfrm>
            <a:off x="1717507" y="1316890"/>
            <a:ext cx="4376022" cy="4224216"/>
          </a:xfrm>
        </p:spPr>
        <p:txBody>
          <a:bodyPr>
            <a:normAutofit/>
          </a:bodyPr>
          <a:lstStyle/>
          <a:p>
            <a:pPr algn="ctr"/>
            <a:r>
              <a:rPr lang="en-US" sz="6000">
                <a:solidFill>
                  <a:srgbClr val="FFFFFF"/>
                </a:solidFill>
                <a:latin typeface="Calibri"/>
                <a:ea typeface="Source Sans Pro SemiBold"/>
                <a:cs typeface="Calibri"/>
              </a:rPr>
              <a:t>What is a food truck?</a:t>
            </a:r>
            <a:endParaRPr lang="en-US" sz="6000">
              <a:solidFill>
                <a:srgbClr val="FFFFFF"/>
              </a:solidFill>
              <a:latin typeface="Calibri"/>
              <a:cs typeface="Calibri"/>
            </a:endParaRPr>
          </a:p>
        </p:txBody>
      </p:sp>
      <p:sp>
        <p:nvSpPr>
          <p:cNvPr id="27" name="Rectangle 26">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5208" y="3388657"/>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51070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BUILD IT — HITCHMAN HOMESTEAD">
            <a:extLst>
              <a:ext uri="{FF2B5EF4-FFF2-40B4-BE49-F238E27FC236}">
                <a16:creationId xmlns:a16="http://schemas.microsoft.com/office/drawing/2014/main" id="{B8284542-5CD1-0AE0-6CE2-5FDC953E5222}"/>
              </a:ext>
            </a:extLst>
          </p:cNvPr>
          <p:cNvPicPr>
            <a:picLocks noChangeAspect="1"/>
          </p:cNvPicPr>
          <p:nvPr/>
        </p:nvPicPr>
        <p:blipFill rotWithShape="1">
          <a:blip r:embed="rId2"/>
          <a:srcRect t="19677" b="8208"/>
          <a:stretch/>
        </p:blipFill>
        <p:spPr>
          <a:xfrm>
            <a:off x="44322" y="-26571"/>
            <a:ext cx="12191980" cy="6857989"/>
          </a:xfrm>
          <a:prstGeom prst="rect">
            <a:avLst/>
          </a:prstGeom>
        </p:spPr>
      </p:pic>
      <p:sp>
        <p:nvSpPr>
          <p:cNvPr id="20" name="Rectangle 19">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3">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FA13BA-8245-E2F0-9277-8105076B091F}"/>
              </a:ext>
            </a:extLst>
          </p:cNvPr>
          <p:cNvSpPr>
            <a:spLocks noGrp="1"/>
          </p:cNvSpPr>
          <p:nvPr>
            <p:ph type="ctrTitle"/>
          </p:nvPr>
        </p:nvSpPr>
        <p:spPr>
          <a:xfrm>
            <a:off x="1051560" y="1432223"/>
            <a:ext cx="9966960" cy="3035808"/>
          </a:xfrm>
        </p:spPr>
        <p:txBody>
          <a:bodyPr anchor="b">
            <a:normAutofit/>
          </a:bodyPr>
          <a:lstStyle/>
          <a:p>
            <a:pPr>
              <a:spcBef>
                <a:spcPts val="0"/>
              </a:spcBef>
            </a:pPr>
            <a:r>
              <a:rPr lang="en-US" b="1">
                <a:solidFill>
                  <a:srgbClr val="FFFFFF"/>
                </a:solidFill>
                <a:latin typeface="Calibri"/>
                <a:cs typeface="Calibri"/>
              </a:rPr>
              <a:t>History of food trucks</a:t>
            </a:r>
          </a:p>
        </p:txBody>
      </p:sp>
      <p:sp>
        <p:nvSpPr>
          <p:cNvPr id="3" name="Subtitle 2">
            <a:extLst>
              <a:ext uri="{FF2B5EF4-FFF2-40B4-BE49-F238E27FC236}">
                <a16:creationId xmlns:a16="http://schemas.microsoft.com/office/drawing/2014/main" id="{F233C9A2-A48C-2253-2730-719DFE0F3FE0}"/>
              </a:ext>
            </a:extLst>
          </p:cNvPr>
          <p:cNvSpPr>
            <a:spLocks noGrp="1"/>
          </p:cNvSpPr>
          <p:nvPr>
            <p:ph type="subTitle" idx="1"/>
          </p:nvPr>
        </p:nvSpPr>
        <p:spPr>
          <a:xfrm>
            <a:off x="1069848" y="4389120"/>
            <a:ext cx="7891272" cy="1069848"/>
          </a:xfrm>
        </p:spPr>
        <p:txBody>
          <a:bodyPr>
            <a:normAutofit/>
          </a:bodyPr>
          <a:lstStyle/>
          <a:p>
            <a:endParaRPr lang="en-US">
              <a:solidFill>
                <a:srgbClr val="FFFFFF"/>
              </a:solidFill>
            </a:endParaRPr>
          </a:p>
        </p:txBody>
      </p:sp>
    </p:spTree>
    <p:extLst>
      <p:ext uri="{BB962C8B-B14F-4D97-AF65-F5344CB8AC3E}">
        <p14:creationId xmlns:p14="http://schemas.microsoft.com/office/powerpoint/2010/main" val="125603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uck Wagons as Precursor to Food Carts - PattyCooks">
            <a:extLst>
              <a:ext uri="{FF2B5EF4-FFF2-40B4-BE49-F238E27FC236}">
                <a16:creationId xmlns:a16="http://schemas.microsoft.com/office/drawing/2014/main" id="{902E0ED8-EF00-19B2-2E28-EDB0A73EBB7A}"/>
              </a:ext>
            </a:extLst>
          </p:cNvPr>
          <p:cNvPicPr>
            <a:picLocks noChangeAspect="1"/>
          </p:cNvPicPr>
          <p:nvPr/>
        </p:nvPicPr>
        <p:blipFill rotWithShape="1">
          <a:blip r:embed="rId4"/>
          <a:srcRect l="26396" r="26398"/>
          <a:stretch/>
        </p:blipFill>
        <p:spPr>
          <a:xfrm>
            <a:off x="3344" y="10"/>
            <a:ext cx="4646726" cy="6857990"/>
          </a:xfrm>
          <a:prstGeom prst="rect">
            <a:avLst/>
          </a:prstGeom>
        </p:spPr>
      </p:pic>
      <p:sp>
        <p:nvSpPr>
          <p:cNvPr id="3" name="Content Placeholder 2">
            <a:extLst>
              <a:ext uri="{FF2B5EF4-FFF2-40B4-BE49-F238E27FC236}">
                <a16:creationId xmlns:a16="http://schemas.microsoft.com/office/drawing/2014/main" id="{7BC07D0D-C2F4-7D3C-811D-A2EA2A2EC7BE}"/>
              </a:ext>
            </a:extLst>
          </p:cNvPr>
          <p:cNvSpPr>
            <a:spLocks noGrp="1"/>
          </p:cNvSpPr>
          <p:nvPr>
            <p:ph idx="1"/>
          </p:nvPr>
        </p:nvSpPr>
        <p:spPr>
          <a:xfrm>
            <a:off x="4970109" y="260711"/>
            <a:ext cx="6730276" cy="6425395"/>
          </a:xfrm>
        </p:spPr>
        <p:txBody>
          <a:bodyPr vert="horz" lIns="91440" tIns="45720" rIns="91440" bIns="45720" rtlCol="0" anchor="t">
            <a:normAutofit/>
          </a:bodyPr>
          <a:lstStyle/>
          <a:p>
            <a:r>
              <a:rPr lang="en-US" sz="1100" b="1">
                <a:ea typeface="+mn-lt"/>
                <a:cs typeface="+mn-lt"/>
              </a:rPr>
              <a:t>Chuck Wagons (Post-Civil War Era):</a:t>
            </a:r>
            <a:endParaRPr lang="en-US" sz="1100"/>
          </a:p>
          <a:p>
            <a:pPr lvl="1">
              <a:buClr>
                <a:srgbClr val="9E3611"/>
              </a:buClr>
            </a:pPr>
            <a:r>
              <a:rPr lang="en-US" sz="1100">
                <a:ea typeface="+mn-lt"/>
                <a:cs typeface="+mn-lt"/>
              </a:rPr>
              <a:t>Originating in the years after the Civil War, chuck wagons were mobile kitchens that followed trail-driving cowboys in the Wild West.</a:t>
            </a:r>
            <a:endParaRPr lang="en-US" sz="1100"/>
          </a:p>
          <a:p>
            <a:pPr lvl="1">
              <a:buClr>
                <a:srgbClr val="9E3611"/>
              </a:buClr>
            </a:pPr>
            <a:r>
              <a:rPr lang="en-US" sz="1100">
                <a:ea typeface="+mn-lt"/>
                <a:cs typeface="+mn-lt"/>
              </a:rPr>
              <a:t>Chuck wagons were specialized for cooking, with designated areas for pot storage, food preparation, and washing up.</a:t>
            </a:r>
            <a:endParaRPr lang="en-US" sz="1100"/>
          </a:p>
          <a:p>
            <a:pPr lvl="1">
              <a:buClr>
                <a:srgbClr val="9E3611"/>
              </a:buClr>
            </a:pPr>
            <a:endParaRPr lang="en-US" sz="1100">
              <a:ea typeface="+mn-lt"/>
              <a:cs typeface="+mn-lt"/>
            </a:endParaRPr>
          </a:p>
          <a:p>
            <a:pPr lvl="1">
              <a:buClr>
                <a:srgbClr val="9E3611"/>
              </a:buClr>
            </a:pPr>
            <a:endParaRPr lang="en-US" sz="1100">
              <a:ea typeface="+mn-lt"/>
              <a:cs typeface="+mn-lt"/>
            </a:endParaRPr>
          </a:p>
          <a:p>
            <a:pPr lvl="1">
              <a:buClr>
                <a:srgbClr val="9E3611"/>
              </a:buClr>
            </a:pPr>
            <a:endParaRPr lang="en-US" sz="1100">
              <a:ea typeface="+mn-lt"/>
              <a:cs typeface="+mn-lt"/>
            </a:endParaRPr>
          </a:p>
          <a:p>
            <a:pPr lvl="1">
              <a:buClr>
                <a:srgbClr val="9E3611"/>
              </a:buClr>
            </a:pPr>
            <a:r>
              <a:rPr lang="en-US" sz="1100" b="1">
                <a:ea typeface="+mn-lt"/>
                <a:cs typeface="+mn-lt"/>
              </a:rPr>
              <a:t>Pushcarts (Late 19th to Early 20th Century):</a:t>
            </a:r>
            <a:endParaRPr lang="en-US" sz="1100"/>
          </a:p>
          <a:p>
            <a:pPr lvl="1">
              <a:buClr>
                <a:srgbClr val="9E3611"/>
              </a:buClr>
            </a:pPr>
            <a:r>
              <a:rPr lang="en-US" sz="1100">
                <a:ea typeface="+mn-lt"/>
                <a:cs typeface="+mn-lt"/>
              </a:rPr>
              <a:t>Pushcarts served urban workers in larger cities like New York and Chicago.</a:t>
            </a:r>
            <a:endParaRPr lang="en-US" sz="1100"/>
          </a:p>
          <a:p>
            <a:pPr lvl="1">
              <a:buClr>
                <a:srgbClr val="9E3611"/>
              </a:buClr>
            </a:pPr>
            <a:r>
              <a:rPr lang="en-US" sz="1100">
                <a:ea typeface="+mn-lt"/>
                <a:cs typeface="+mn-lt"/>
              </a:rPr>
              <a:t>Although lacking the ability to cook food, pushcarts provided simple lunches such as meat pies, fruits, and sandwiches.</a:t>
            </a:r>
            <a:endParaRPr lang="en-US" sz="1100"/>
          </a:p>
          <a:p>
            <a:pPr lvl="1">
              <a:buClr>
                <a:srgbClr val="9E3611"/>
              </a:buClr>
            </a:pPr>
            <a:endParaRPr lang="en-US" sz="1100"/>
          </a:p>
          <a:p>
            <a:pPr lvl="1">
              <a:buClr>
                <a:srgbClr val="9E3611"/>
              </a:buClr>
            </a:pPr>
            <a:endParaRPr lang="en-US" sz="1100">
              <a:ea typeface="+mn-lt"/>
              <a:cs typeface="+mn-lt"/>
            </a:endParaRPr>
          </a:p>
          <a:p>
            <a:pPr lvl="1">
              <a:buClr>
                <a:srgbClr val="9E3611"/>
              </a:buClr>
            </a:pPr>
            <a:r>
              <a:rPr lang="en-US" sz="1100" b="1">
                <a:ea typeface="+mn-lt"/>
                <a:cs typeface="+mn-lt"/>
              </a:rPr>
              <a:t>Advent of the Automobile (1950s):</a:t>
            </a:r>
            <a:endParaRPr lang="en-US" sz="1100"/>
          </a:p>
          <a:p>
            <a:pPr lvl="1">
              <a:buClr>
                <a:srgbClr val="9E3611"/>
              </a:buClr>
            </a:pPr>
            <a:r>
              <a:rPr lang="en-US" sz="1100">
                <a:ea typeface="+mn-lt"/>
                <a:cs typeface="+mn-lt"/>
              </a:rPr>
              <a:t>In the 1950s, modified ice cream trucks were among the first businesses to take to the streets in vehicles resembling modern food trucks.</a:t>
            </a:r>
            <a:endParaRPr lang="en-US" sz="1100"/>
          </a:p>
          <a:p>
            <a:pPr lvl="1">
              <a:buClr>
                <a:srgbClr val="9E3611"/>
              </a:buClr>
            </a:pPr>
            <a:r>
              <a:rPr lang="en-US" sz="1100">
                <a:ea typeface="+mn-lt"/>
                <a:cs typeface="+mn-lt"/>
              </a:rPr>
              <a:t>These trucks featured recorded jingles and painted signs, </a:t>
            </a:r>
            <a:r>
              <a:rPr lang="en-US" sz="1100" b="1">
                <a:ea typeface="+mn-lt"/>
                <a:cs typeface="+mn-lt"/>
              </a:rPr>
              <a:t>setting the stage for the future of mobile food businesses.</a:t>
            </a:r>
            <a:endParaRPr lang="en-US" sz="1100" b="1"/>
          </a:p>
          <a:p>
            <a:pPr lvl="1">
              <a:buClr>
                <a:srgbClr val="9E3611"/>
              </a:buClr>
            </a:pPr>
            <a:endParaRPr lang="en-US" sz="1100" b="1">
              <a:ea typeface="+mn-lt"/>
              <a:cs typeface="+mn-lt"/>
            </a:endParaRPr>
          </a:p>
          <a:p>
            <a:pPr lvl="1">
              <a:buClr>
                <a:srgbClr val="9E3611"/>
              </a:buClr>
            </a:pPr>
            <a:endParaRPr lang="en-US" sz="1100" b="1">
              <a:ea typeface="+mn-lt"/>
              <a:cs typeface="+mn-lt"/>
            </a:endParaRPr>
          </a:p>
          <a:p>
            <a:pPr lvl="1">
              <a:buClr>
                <a:srgbClr val="9E3611"/>
              </a:buClr>
            </a:pPr>
            <a:r>
              <a:rPr lang="en-US" sz="1100" b="1">
                <a:ea typeface="+mn-lt"/>
                <a:cs typeface="+mn-lt"/>
              </a:rPr>
              <a:t>Transformation and Rise in Popularity (Early 2000s):</a:t>
            </a:r>
            <a:endParaRPr lang="en-US" sz="1100"/>
          </a:p>
          <a:p>
            <a:pPr lvl="1">
              <a:buClr>
                <a:srgbClr val="9E3611"/>
              </a:buClr>
            </a:pPr>
            <a:r>
              <a:rPr lang="en-US" sz="1100">
                <a:ea typeface="+mn-lt"/>
                <a:cs typeface="+mn-lt"/>
              </a:rPr>
              <a:t>By the early 2000s, the negative associations with food trucks had largely disappeared.</a:t>
            </a:r>
            <a:endParaRPr lang="en-US" sz="1100"/>
          </a:p>
          <a:p>
            <a:pPr lvl="1">
              <a:buClr>
                <a:srgbClr val="9E3611"/>
              </a:buClr>
            </a:pPr>
            <a:r>
              <a:rPr lang="en-US" sz="1100">
                <a:ea typeface="+mn-lt"/>
                <a:cs typeface="+mn-lt"/>
              </a:rPr>
              <a:t>Shiny, new parks were constructed in major cities to accommodate food trucks, and festivals dedicated to celebrating them emerged.</a:t>
            </a:r>
            <a:endParaRPr lang="en-US" sz="1100"/>
          </a:p>
          <a:p>
            <a:pPr lvl="1">
              <a:buClr>
                <a:srgbClr val="9E3611"/>
              </a:buClr>
            </a:pPr>
            <a:r>
              <a:rPr lang="en-US" sz="1100">
                <a:ea typeface="+mn-lt"/>
                <a:cs typeface="+mn-lt"/>
              </a:rPr>
              <a:t>The perception of food trucks shifted from being associated with grime and grit to being recognized as part of a vibrant and diverse food scene.</a:t>
            </a:r>
            <a:endParaRPr lang="en-US" sz="1100"/>
          </a:p>
          <a:p>
            <a:pPr lvl="1">
              <a:buClr>
                <a:srgbClr val="9E3611"/>
              </a:buClr>
            </a:pPr>
            <a:endParaRPr lang="en-US" sz="700"/>
          </a:p>
          <a:p>
            <a:pPr marL="274320" lvl="1" indent="0">
              <a:buClr>
                <a:srgbClr val="9E3611"/>
              </a:buClr>
              <a:buNone/>
            </a:pPr>
            <a:endParaRPr lang="en-US" sz="700"/>
          </a:p>
          <a:p>
            <a:pPr lvl="1">
              <a:buClr>
                <a:srgbClr val="9E3611"/>
              </a:buClr>
            </a:pPr>
            <a:endParaRPr lang="en-US" sz="700"/>
          </a:p>
          <a:p>
            <a:pPr>
              <a:buClr>
                <a:srgbClr val="9E3611"/>
              </a:buClr>
            </a:pPr>
            <a:endParaRPr lang="en-US" sz="700"/>
          </a:p>
        </p:txBody>
      </p:sp>
      <p:grpSp>
        <p:nvGrpSpPr>
          <p:cNvPr id="44" name="Group 43">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5" name="Oval 44">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46" name="Oval 45">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235126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06D7-7F61-24C2-551A-E2CBFD623E29}"/>
              </a:ext>
            </a:extLst>
          </p:cNvPr>
          <p:cNvSpPr>
            <a:spLocks noGrp="1"/>
          </p:cNvSpPr>
          <p:nvPr>
            <p:ph type="title"/>
          </p:nvPr>
        </p:nvSpPr>
        <p:spPr>
          <a:xfrm>
            <a:off x="1069848" y="484632"/>
            <a:ext cx="10058400" cy="1609344"/>
          </a:xfrm>
        </p:spPr>
        <p:txBody>
          <a:bodyPr>
            <a:normAutofit/>
          </a:bodyPr>
          <a:lstStyle/>
          <a:p>
            <a:r>
              <a:rPr lang="en-US"/>
              <a:t>Adopting into code</a:t>
            </a:r>
          </a:p>
        </p:txBody>
      </p:sp>
      <p:sp>
        <p:nvSpPr>
          <p:cNvPr id="6" name="Rectangle 5">
            <a:extLst>
              <a:ext uri="{FF2B5EF4-FFF2-40B4-BE49-F238E27FC236}">
                <a16:creationId xmlns:a16="http://schemas.microsoft.com/office/drawing/2014/main" id="{3FD711E9-7F79-40A9-8D9E-4AE293C154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0A0F8DA2-0F15-7656-329C-A39FACF88EFE}"/>
              </a:ext>
            </a:extLst>
          </p:cNvPr>
          <p:cNvGraphicFramePr>
            <a:graphicFrameLocks noGrp="1"/>
          </p:cNvGraphicFramePr>
          <p:nvPr>
            <p:ph idx="1"/>
            <p:extLst>
              <p:ext uri="{D42A27DB-BD31-4B8C-83A1-F6EECF244321}">
                <p14:modId xmlns:p14="http://schemas.microsoft.com/office/powerpoint/2010/main" val="296740306"/>
              </p:ext>
            </p:extLst>
          </p:nvPr>
        </p:nvGraphicFramePr>
        <p:xfrm>
          <a:off x="1229463" y="2394250"/>
          <a:ext cx="10058400" cy="36178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1267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1" name="Group 30">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32" name="Oval 31">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a:lstStyle/>
            <a:p>
              <a:endParaRPr lang="en-US"/>
            </a:p>
          </p:txBody>
        </p:sp>
        <p:sp>
          <p:nvSpPr>
            <p:cNvPr id="33" name="Oval 32">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a:lstStyle/>
            <a:p>
              <a:endParaRPr lang="en-US"/>
            </a:p>
          </p:txBody>
        </p:sp>
      </p:grpSp>
      <p:sp>
        <p:nvSpPr>
          <p:cNvPr id="35" name="Rectangle 34">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Food truck fire put out in West Palm Beach">
            <a:extLst>
              <a:ext uri="{FF2B5EF4-FFF2-40B4-BE49-F238E27FC236}">
                <a16:creationId xmlns:a16="http://schemas.microsoft.com/office/drawing/2014/main" id="{76B8976A-94A7-0333-3620-94ED7FF964E2}"/>
              </a:ext>
            </a:extLst>
          </p:cNvPr>
          <p:cNvPicPr>
            <a:picLocks noChangeAspect="1"/>
          </p:cNvPicPr>
          <p:nvPr/>
        </p:nvPicPr>
        <p:blipFill rotWithShape="1">
          <a:blip r:embed="rId6"/>
          <a:srcRect/>
          <a:stretch/>
        </p:blipFill>
        <p:spPr>
          <a:xfrm>
            <a:off x="20" y="10"/>
            <a:ext cx="12191980" cy="6857989"/>
          </a:xfrm>
          <a:prstGeom prst="rect">
            <a:avLst/>
          </a:prstGeom>
        </p:spPr>
      </p:pic>
      <p:sp>
        <p:nvSpPr>
          <p:cNvPr id="37" name="Rectangle 36">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3">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7C6214-5283-3EF2-06A1-877EDC06DBD6}"/>
              </a:ext>
            </a:extLst>
          </p:cNvPr>
          <p:cNvSpPr>
            <a:spLocks noGrp="1"/>
          </p:cNvSpPr>
          <p:nvPr>
            <p:ph type="title"/>
          </p:nvPr>
        </p:nvSpPr>
        <p:spPr>
          <a:xfrm>
            <a:off x="1051560" y="1432223"/>
            <a:ext cx="9966960" cy="3035808"/>
          </a:xfrm>
          <a:noFill/>
        </p:spPr>
        <p:txBody>
          <a:bodyPr vert="horz" lIns="91440" tIns="45720" rIns="91440" bIns="45720" rtlCol="0" anchor="b">
            <a:normAutofit/>
          </a:bodyPr>
          <a:lstStyle/>
          <a:p>
            <a:pPr algn="ctr">
              <a:lnSpc>
                <a:spcPct val="80000"/>
              </a:lnSpc>
            </a:pPr>
            <a:r>
              <a:rPr lang="en-US" sz="9600">
                <a:solidFill>
                  <a:srgbClr val="FFFFFF"/>
                </a:solidFill>
              </a:rPr>
              <a:t>Dangers of food trucks</a:t>
            </a:r>
            <a:endParaRPr lang="en-US"/>
          </a:p>
        </p:txBody>
      </p:sp>
    </p:spTree>
    <p:extLst>
      <p:ext uri="{BB962C8B-B14F-4D97-AF65-F5344CB8AC3E}">
        <p14:creationId xmlns:p14="http://schemas.microsoft.com/office/powerpoint/2010/main" val="379312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CEB3E0-382E-C5E3-BB22-E8F89EEF7A00}"/>
              </a:ext>
            </a:extLst>
          </p:cNvPr>
          <p:cNvSpPr>
            <a:spLocks noGrp="1"/>
          </p:cNvSpPr>
          <p:nvPr>
            <p:ph type="title"/>
          </p:nvPr>
        </p:nvSpPr>
        <p:spPr>
          <a:xfrm>
            <a:off x="4970109" y="236539"/>
            <a:ext cx="6730277" cy="1148600"/>
          </a:xfrm>
          <a:ln>
            <a:noFill/>
          </a:ln>
        </p:spPr>
        <p:txBody>
          <a:bodyPr>
            <a:normAutofit fontScale="90000"/>
          </a:bodyPr>
          <a:lstStyle/>
          <a:p>
            <a:r>
              <a:rPr lang="en-US" sz="4400"/>
              <a:t>Potential Dangers of food trucks</a:t>
            </a:r>
          </a:p>
        </p:txBody>
      </p:sp>
      <p:pic>
        <p:nvPicPr>
          <p:cNvPr id="7" name="Graphic 6" descr="Fire">
            <a:extLst>
              <a:ext uri="{FF2B5EF4-FFF2-40B4-BE49-F238E27FC236}">
                <a16:creationId xmlns:a16="http://schemas.microsoft.com/office/drawing/2014/main" id="{69EAAA8F-3320-249E-452B-C5E0346D1F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3999" y="1936359"/>
            <a:ext cx="3722101" cy="3358822"/>
          </a:xfrm>
          <a:prstGeom prst="rect">
            <a:avLst/>
          </a:prstGeom>
        </p:spPr>
      </p:pic>
      <p:sp>
        <p:nvSpPr>
          <p:cNvPr id="3" name="Content Placeholder 2">
            <a:extLst>
              <a:ext uri="{FF2B5EF4-FFF2-40B4-BE49-F238E27FC236}">
                <a16:creationId xmlns:a16="http://schemas.microsoft.com/office/drawing/2014/main" id="{32453D2C-EC76-A59D-BDC0-94658C07C3CB}"/>
              </a:ext>
            </a:extLst>
          </p:cNvPr>
          <p:cNvSpPr>
            <a:spLocks noGrp="1"/>
          </p:cNvSpPr>
          <p:nvPr>
            <p:ph idx="1"/>
          </p:nvPr>
        </p:nvSpPr>
        <p:spPr>
          <a:xfrm>
            <a:off x="4970109" y="1350548"/>
            <a:ext cx="6730276" cy="5362140"/>
          </a:xfrm>
        </p:spPr>
        <p:txBody>
          <a:bodyPr vert="horz" lIns="91440" tIns="45720" rIns="91440" bIns="45720" rtlCol="0" anchor="t">
            <a:normAutofit/>
          </a:bodyPr>
          <a:lstStyle/>
          <a:p>
            <a:r>
              <a:rPr lang="en-US" sz="1400">
                <a:ea typeface="+mn-lt"/>
                <a:cs typeface="+mn-lt"/>
              </a:rPr>
              <a:t>Electrical wiring</a:t>
            </a:r>
          </a:p>
          <a:p>
            <a:pPr>
              <a:buClr>
                <a:srgbClr val="9E3611"/>
              </a:buClr>
            </a:pPr>
            <a:endParaRPr lang="en-US" sz="1400">
              <a:ea typeface="+mn-lt"/>
              <a:cs typeface="+mn-lt"/>
            </a:endParaRPr>
          </a:p>
          <a:p>
            <a:pPr>
              <a:buClr>
                <a:srgbClr val="9E3611"/>
              </a:buClr>
            </a:pPr>
            <a:r>
              <a:rPr lang="en-US" sz="1400">
                <a:ea typeface="+mn-lt"/>
                <a:cs typeface="+mn-lt"/>
              </a:rPr>
              <a:t>Cooking equipment malfunctions</a:t>
            </a:r>
          </a:p>
          <a:p>
            <a:pPr>
              <a:buClr>
                <a:srgbClr val="9E3611"/>
              </a:buClr>
            </a:pPr>
            <a:endParaRPr lang="en-US" sz="1400">
              <a:ea typeface="+mn-lt"/>
              <a:cs typeface="+mn-lt"/>
            </a:endParaRPr>
          </a:p>
          <a:p>
            <a:pPr>
              <a:buClr>
                <a:srgbClr val="9E3611"/>
              </a:buClr>
            </a:pPr>
            <a:r>
              <a:rPr lang="en-US" sz="1400">
                <a:ea typeface="+mn-lt"/>
                <a:cs typeface="+mn-lt"/>
              </a:rPr>
              <a:t>Gas leaks</a:t>
            </a:r>
          </a:p>
          <a:p>
            <a:pPr>
              <a:buClr>
                <a:srgbClr val="9E3611"/>
              </a:buClr>
            </a:pPr>
            <a:endParaRPr lang="en-US" sz="1400">
              <a:ea typeface="+mn-lt"/>
              <a:cs typeface="+mn-lt"/>
            </a:endParaRPr>
          </a:p>
          <a:p>
            <a:pPr>
              <a:buClr>
                <a:srgbClr val="9E3611"/>
              </a:buClr>
            </a:pPr>
            <a:r>
              <a:rPr lang="en-US" sz="1400">
                <a:ea typeface="+mn-lt"/>
                <a:cs typeface="+mn-lt"/>
              </a:rPr>
              <a:t>Oil spills</a:t>
            </a:r>
          </a:p>
          <a:p>
            <a:pPr>
              <a:buClr>
                <a:srgbClr val="9E3611"/>
              </a:buClr>
            </a:pPr>
            <a:endParaRPr lang="en-US" sz="1400">
              <a:ea typeface="+mn-lt"/>
              <a:cs typeface="+mn-lt"/>
            </a:endParaRPr>
          </a:p>
          <a:p>
            <a:pPr>
              <a:buClr>
                <a:srgbClr val="9E3611"/>
              </a:buClr>
            </a:pPr>
            <a:r>
              <a:rPr lang="en-US" sz="1400">
                <a:ea typeface="+mn-lt"/>
                <a:cs typeface="+mn-lt"/>
              </a:rPr>
              <a:t>Improper handling of flammable materials. </a:t>
            </a:r>
            <a:endParaRPr lang="en-US" sz="1400"/>
          </a:p>
          <a:p>
            <a:pPr>
              <a:buClr>
                <a:srgbClr val="9E3611"/>
              </a:buClr>
            </a:pPr>
            <a:endParaRPr lang="en-US" sz="1400">
              <a:ea typeface="+mn-lt"/>
              <a:cs typeface="+mn-lt"/>
            </a:endParaRPr>
          </a:p>
          <a:p>
            <a:pPr>
              <a:buClr>
                <a:srgbClr val="9E3611"/>
              </a:buClr>
            </a:pPr>
            <a:r>
              <a:rPr lang="en-US" sz="1400">
                <a:ea typeface="+mn-lt"/>
                <a:cs typeface="+mn-lt"/>
              </a:rPr>
              <a:t>Inadequate ventilation leading to carbon monoxide buildup</a:t>
            </a:r>
          </a:p>
          <a:p>
            <a:pPr>
              <a:buClr>
                <a:srgbClr val="9E3611"/>
              </a:buClr>
            </a:pPr>
            <a:endParaRPr lang="en-US" sz="1400">
              <a:ea typeface="+mn-lt"/>
              <a:cs typeface="+mn-lt"/>
            </a:endParaRPr>
          </a:p>
          <a:p>
            <a:pPr>
              <a:buClr>
                <a:srgbClr val="9E3611"/>
              </a:buClr>
            </a:pPr>
            <a:r>
              <a:rPr lang="en-US" sz="1400">
                <a:ea typeface="+mn-lt"/>
                <a:cs typeface="+mn-lt"/>
              </a:rPr>
              <a:t>Regular maintenance, proper safety protocols, and adhering to fire safety regulations can help prevent such incidents and ensure the safety of both food truck operators and customers. </a:t>
            </a:r>
            <a:endParaRPr lang="en-US" sz="1400"/>
          </a:p>
          <a:p>
            <a:pPr>
              <a:buClr>
                <a:srgbClr val="9E3611"/>
              </a:buClr>
            </a:pPr>
            <a:endParaRPr lang="en-US" sz="1400"/>
          </a:p>
        </p:txBody>
      </p:sp>
      <p:grpSp>
        <p:nvGrpSpPr>
          <p:cNvPr id="12" name="Group 11">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422576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ED6E3-A4A7-2FA9-DA27-3AA818751E4C}"/>
              </a:ext>
            </a:extLst>
          </p:cNvPr>
          <p:cNvSpPr>
            <a:spLocks noGrp="1"/>
          </p:cNvSpPr>
          <p:nvPr>
            <p:ph type="title"/>
          </p:nvPr>
        </p:nvSpPr>
        <p:spPr>
          <a:solidFill>
            <a:srgbClr val="DF6C5D"/>
          </a:solidFill>
        </p:spPr>
        <p:txBody>
          <a:bodyPr/>
          <a:lstStyle/>
          <a:p>
            <a:r>
              <a:rPr lang="en-US"/>
              <a:t>     Are food trucks dangerous?</a:t>
            </a:r>
            <a:endParaRPr lang="en-US">
              <a:latin typeface="Rockwell Condensed"/>
            </a:endParaRPr>
          </a:p>
        </p:txBody>
      </p:sp>
      <p:sp>
        <p:nvSpPr>
          <p:cNvPr id="3" name="Content Placeholder 2">
            <a:extLst>
              <a:ext uri="{FF2B5EF4-FFF2-40B4-BE49-F238E27FC236}">
                <a16:creationId xmlns:a16="http://schemas.microsoft.com/office/drawing/2014/main" id="{4B05A46D-9175-2973-A506-16A2614FFBFD}"/>
              </a:ext>
            </a:extLst>
          </p:cNvPr>
          <p:cNvSpPr>
            <a:spLocks noGrp="1"/>
          </p:cNvSpPr>
          <p:nvPr>
            <p:ph idx="1"/>
          </p:nvPr>
        </p:nvSpPr>
        <p:spPr/>
        <p:txBody>
          <a:bodyPr vert="horz" lIns="91440" tIns="45720" rIns="91440" bIns="45720" rtlCol="0" anchor="t">
            <a:normAutofit/>
          </a:bodyPr>
          <a:lstStyle/>
          <a:p>
            <a:pPr marL="0" indent="0">
              <a:buNone/>
            </a:pPr>
            <a:endParaRPr lang="en-US">
              <a:ea typeface="+mn-lt"/>
              <a:cs typeface="+mn-lt"/>
            </a:endParaRPr>
          </a:p>
          <a:p>
            <a:pPr>
              <a:buClr>
                <a:srgbClr val="9E3611"/>
              </a:buClr>
            </a:pPr>
            <a:endParaRPr lang="en-US"/>
          </a:p>
        </p:txBody>
      </p:sp>
      <p:pic>
        <p:nvPicPr>
          <p:cNvPr id="4" name="Online Media 3" title="Are Food Trucks Dangerous?">
            <a:hlinkClick r:id="" action="ppaction://media"/>
            <a:extLst>
              <a:ext uri="{FF2B5EF4-FFF2-40B4-BE49-F238E27FC236}">
                <a16:creationId xmlns:a16="http://schemas.microsoft.com/office/drawing/2014/main" id="{15C7B14C-1FBA-A8FD-04F7-641FB30BA77F}"/>
              </a:ext>
            </a:extLst>
          </p:cNvPr>
          <p:cNvPicPr>
            <a:picLocks noRot="1" noChangeAspect="1"/>
          </p:cNvPicPr>
          <p:nvPr>
            <a:videoFile r:link="rId1"/>
          </p:nvPr>
        </p:nvPicPr>
        <p:blipFill>
          <a:blip r:embed="rId4"/>
          <a:stretch>
            <a:fillRect/>
          </a:stretch>
        </p:blipFill>
        <p:spPr>
          <a:xfrm>
            <a:off x="2026094" y="1825406"/>
            <a:ext cx="8113230" cy="4704609"/>
          </a:xfrm>
          <a:prstGeom prst="rect">
            <a:avLst/>
          </a:prstGeom>
        </p:spPr>
      </p:pic>
    </p:spTree>
    <p:extLst>
      <p:ext uri="{BB962C8B-B14F-4D97-AF65-F5344CB8AC3E}">
        <p14:creationId xmlns:p14="http://schemas.microsoft.com/office/powerpoint/2010/main" val="71785446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D02CC4F1AE074B878C8631B09CF3A4" ma:contentTypeVersion="15" ma:contentTypeDescription="Create a new document." ma:contentTypeScope="" ma:versionID="8b4173636c5473a180a4ceab1ce35477">
  <xsd:schema xmlns:xsd="http://www.w3.org/2001/XMLSchema" xmlns:xs="http://www.w3.org/2001/XMLSchema" xmlns:p="http://schemas.microsoft.com/office/2006/metadata/properties" xmlns:ns2="0a3cae39-0c35-4a81-9ec8-fa6c33f0b0a6" xmlns:ns3="d46c6941-cbc2-4bce-9a40-48cff00d74e5" targetNamespace="http://schemas.microsoft.com/office/2006/metadata/properties" ma:root="true" ma:fieldsID="540a169461f80d66d182b2431b888e55" ns2:_="" ns3:_="">
    <xsd:import namespace="0a3cae39-0c35-4a81-9ec8-fa6c33f0b0a6"/>
    <xsd:import namespace="d46c6941-cbc2-4bce-9a40-48cff00d74e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Locatio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3cae39-0c35-4a81-9ec8-fa6c33f0b0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fc8ef882-5065-4c9d-9ee0-a8a866b4a18c"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46c6941-cbc2-4bce-9a40-48cff00d74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240a967b-0693-4dcf-8e75-0f2419e51d7a}" ma:internalName="TaxCatchAll" ma:showField="CatchAllData" ma:web="d46c6941-cbc2-4bce-9a40-48cff00d74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a3cae39-0c35-4a81-9ec8-fa6c33f0b0a6">
      <Terms xmlns="http://schemas.microsoft.com/office/infopath/2007/PartnerControls"/>
    </lcf76f155ced4ddcb4097134ff3c332f>
    <TaxCatchAll xmlns="d46c6941-cbc2-4bce-9a40-48cff00d74e5" xsi:nil="true"/>
  </documentManagement>
</p:properties>
</file>

<file path=customXml/itemProps1.xml><?xml version="1.0" encoding="utf-8"?>
<ds:datastoreItem xmlns:ds="http://schemas.openxmlformats.org/officeDocument/2006/customXml" ds:itemID="{8AF67A8F-1341-42DE-B28D-AC10495BD375}">
  <ds:schemaRefs>
    <ds:schemaRef ds:uri="0a3cae39-0c35-4a81-9ec8-fa6c33f0b0a6"/>
    <ds:schemaRef ds:uri="d46c6941-cbc2-4bce-9a40-48cff00d74e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A48018-0F68-4175-9F1B-92F7B9962941}">
  <ds:schemaRefs>
    <ds:schemaRef ds:uri="http://schemas.microsoft.com/sharepoint/v3/contenttype/forms"/>
  </ds:schemaRefs>
</ds:datastoreItem>
</file>

<file path=customXml/itemProps3.xml><?xml version="1.0" encoding="utf-8"?>
<ds:datastoreItem xmlns:ds="http://schemas.openxmlformats.org/officeDocument/2006/customXml" ds:itemID="{24F9BD68-18F3-4FA3-8245-F53DE7A09E8A}">
  <ds:schemaRefs>
    <ds:schemaRef ds:uri="0a3cae39-0c35-4a81-9ec8-fa6c33f0b0a6"/>
    <ds:schemaRef ds:uri="d46c6941-cbc2-4bce-9a40-48cff00d74e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17</Slides>
  <Notes>0</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Wood Type</vt:lpstr>
      <vt:lpstr>Food Truck Safety</vt:lpstr>
      <vt:lpstr>Food Truck Safety Agenda</vt:lpstr>
      <vt:lpstr>What is a food truck?</vt:lpstr>
      <vt:lpstr>History of food trucks</vt:lpstr>
      <vt:lpstr>PowerPoint Presentation</vt:lpstr>
      <vt:lpstr>Adopting into code</vt:lpstr>
      <vt:lpstr>Dangers of food trucks</vt:lpstr>
      <vt:lpstr>Potential Dangers of food trucks</vt:lpstr>
      <vt:lpstr>     Are food trucks dangerous?</vt:lpstr>
      <vt:lpstr>woman hospitalized with severe burns received after her food truck exploded</vt:lpstr>
      <vt:lpstr>Food truck destroyed after early morning fire </vt:lpstr>
      <vt:lpstr>Local fire ordinance  section 15: Mobile food dispensing vehicle(MFDV)</vt:lpstr>
      <vt:lpstr>FFPC 1:50.8 requirements </vt:lpstr>
      <vt:lpstr>NFPA 96 requirements </vt:lpstr>
      <vt:lpstr>NFPA requirements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cp:revision>
  <dcterms:created xsi:type="dcterms:W3CDTF">2024-01-07T22:08:13Z</dcterms:created>
  <dcterms:modified xsi:type="dcterms:W3CDTF">2024-01-08T20:51:26Z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0x0101007DD02CC4F1AE074B878C8631B09CF3A4</vt:lpwstr>
  </property>
  <property fmtid="{D5CDD505-2E9C-101B-9397-08002B2CF9AE}" pid="3" name="MediaServiceImageTags">
    <vt:lpwstr/>
  </property>
</Properties>
</file>